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1" r:id="rId15"/>
    <p:sldId id="272" r:id="rId16"/>
    <p:sldId id="273" r:id="rId17"/>
    <p:sldId id="275"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93" autoAdjust="0"/>
    <p:restoredTop sz="94643" autoAdjust="0"/>
  </p:normalViewPr>
  <p:slideViewPr>
    <p:cSldViewPr>
      <p:cViewPr varScale="1">
        <p:scale>
          <a:sx n="42" d="100"/>
          <a:sy n="42" d="100"/>
        </p:scale>
        <p:origin x="1168" y="28"/>
      </p:cViewPr>
      <p:guideLst>
        <p:guide orient="horz" pos="2160"/>
        <p:guide pos="2880"/>
      </p:guideLst>
    </p:cSldViewPr>
  </p:slideViewPr>
  <p:outlineViewPr>
    <p:cViewPr>
      <p:scale>
        <a:sx n="33" d="100"/>
        <a:sy n="33" d="100"/>
      </p:scale>
      <p:origin x="48" y="105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EEBC146B-16AC-4358-A3DA-5265E2084740}" type="datetimeFigureOut">
              <a:rPr lang="en-US" smtClean="0"/>
              <a:pPr/>
              <a:t>9/2/2019</a:t>
            </a:fld>
            <a:endParaRPr lang="en-US"/>
          </a:p>
        </p:txBody>
      </p:sp>
      <p:sp>
        <p:nvSpPr>
          <p:cNvPr id="17" name="Footer Placeholder 16"/>
          <p:cNvSpPr>
            <a:spLocks noGrp="1"/>
          </p:cNvSpPr>
          <p:nvPr>
            <p:ph type="ftr" sz="quarter" idx="11"/>
          </p:nvPr>
        </p:nvSpPr>
        <p:spPr>
          <a:xfrm>
            <a:off x="5410200" y="4205288"/>
            <a:ext cx="1295400" cy="457200"/>
          </a:xfrm>
        </p:spPr>
        <p:txBody>
          <a:bodyPr/>
          <a:lstStyle/>
          <a:p>
            <a:endParaRPr lang="en-US"/>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D9B47AFA-DD80-4F30-A4DC-37A7D26B9EB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BC146B-16AC-4358-A3DA-5265E2084740}" type="datetimeFigureOut">
              <a:rPr lang="en-US" smtClean="0"/>
              <a:pPr/>
              <a:t>9/2/2019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47AFA-DD80-4F30-A4DC-37A7D26B9EB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EEBC146B-16AC-4358-A3DA-5265E2084740}" type="datetimeFigureOut">
              <a:rPr lang="en-US" smtClean="0"/>
              <a:pPr/>
              <a:t>9/2/2019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47AFA-DD80-4F30-A4DC-37A7D26B9EB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EBC146B-16AC-4358-A3DA-5265E2084740}" type="datetimeFigureOut">
              <a:rPr lang="en-US" smtClean="0"/>
              <a:pPr/>
              <a:t>9/2/2019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B47AFA-DD80-4F30-A4DC-37A7D26B9EB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EEBC146B-16AC-4358-A3DA-5265E2084740}" type="datetimeFigureOut">
              <a:rPr lang="en-US" smtClean="0"/>
              <a:pPr/>
              <a:t>9/2/2019</a:t>
            </a:fld>
            <a:endParaRPr lang="en-US"/>
          </a:p>
        </p:txBody>
      </p:sp>
      <p:sp>
        <p:nvSpPr>
          <p:cNvPr id="27" name="Slide Number Placeholder 26"/>
          <p:cNvSpPr>
            <a:spLocks noGrp="1"/>
          </p:cNvSpPr>
          <p:nvPr>
            <p:ph type="sldNum" sz="quarter" idx="11"/>
          </p:nvPr>
        </p:nvSpPr>
        <p:spPr/>
        <p:txBody>
          <a:bodyPr rtlCol="0"/>
          <a:lstStyle/>
          <a:p>
            <a:fld id="{D9B47AFA-DD80-4F30-A4DC-37A7D26B9EBB}" type="slidenum">
              <a:rPr lang="en-US" smtClean="0"/>
              <a:pPr/>
              <a:t>‹#›</a:t>
            </a:fld>
            <a:endParaRPr lang="en-US"/>
          </a:p>
        </p:txBody>
      </p:sp>
      <p:sp>
        <p:nvSpPr>
          <p:cNvPr id="28" name="Footer Placeholder 27"/>
          <p:cNvSpPr>
            <a:spLocks noGrp="1"/>
          </p:cNvSpPr>
          <p:nvPr>
            <p:ph type="ftr" sz="quarter" idx="12"/>
          </p:nvPr>
        </p:nvSpPr>
        <p:spPr/>
        <p:txBody>
          <a:bodyPr rtlCol="0"/>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EEBC146B-16AC-4358-A3DA-5265E2084740}" type="datetimeFigureOut">
              <a:rPr lang="en-US" smtClean="0"/>
              <a:pPr/>
              <a:t>9/2/2019</a:t>
            </a:fld>
            <a:endParaRPr lang="en-US"/>
          </a:p>
        </p:txBody>
      </p:sp>
      <p:sp>
        <p:nvSpPr>
          <p:cNvPr id="4" name="Footer Placeholder 3"/>
          <p:cNvSpPr>
            <a:spLocks noGrp="1"/>
          </p:cNvSpPr>
          <p:nvPr>
            <p:ph type="ftr" sz="quarter" idx="11"/>
          </p:nvPr>
        </p:nvSpPr>
        <p:spPr>
          <a:xfrm>
            <a:off x="5257800" y="612648"/>
            <a:ext cx="1325880" cy="457200"/>
          </a:xfrm>
        </p:spPr>
        <p:txBody>
          <a:bodyPr/>
          <a:lstStyle/>
          <a:p>
            <a:endParaRPr lang="en-US"/>
          </a:p>
        </p:txBody>
      </p:sp>
      <p:sp>
        <p:nvSpPr>
          <p:cNvPr id="5" name="Slide Number Placeholder 4"/>
          <p:cNvSpPr>
            <a:spLocks noGrp="1"/>
          </p:cNvSpPr>
          <p:nvPr>
            <p:ph type="sldNum" sz="quarter" idx="12"/>
          </p:nvPr>
        </p:nvSpPr>
        <p:spPr>
          <a:xfrm>
            <a:off x="8174736" y="2272"/>
            <a:ext cx="762000" cy="365760"/>
          </a:xfrm>
        </p:spPr>
        <p:txBody>
          <a:bodyPr/>
          <a:lstStyle/>
          <a:p>
            <a:fld id="{D9B47AFA-DD80-4F30-A4DC-37A7D26B9EB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BC146B-16AC-4358-A3DA-5265E2084740}" type="datetimeFigureOut">
              <a:rPr lang="en-US" smtClean="0"/>
              <a:pPr/>
              <a:t>9/2/2019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B47AFA-DD80-4F30-A4DC-37A7D26B9EB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EBC146B-16AC-4358-A3DA-5265E2084740}" type="datetimeFigureOut">
              <a:rPr lang="en-US" smtClean="0"/>
              <a:pPr/>
              <a:t>9/2/2019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B47AFA-DD80-4F30-A4DC-37A7D26B9EB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EEBC146B-16AC-4358-A3DA-5265E2084740}" type="datetimeFigureOut">
              <a:rPr lang="en-US" smtClean="0"/>
              <a:pPr/>
              <a:t>9/2/2019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B47AFA-DD80-4F30-A4DC-37A7D26B9EB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BC146B-16AC-4358-A3DA-5265E2084740}" type="datetimeFigureOut">
              <a:rPr lang="en-US" smtClean="0"/>
              <a:pPr/>
              <a:t>9/2/2019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47AFA-DD80-4F30-A4DC-37A7D26B9EB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EBC146B-16AC-4358-A3DA-5265E2084740}" type="datetimeFigureOut">
              <a:rPr lang="en-US" smtClean="0"/>
              <a:pPr/>
              <a:t>9/2/2019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B47AFA-DD80-4F30-A4DC-37A7D26B9EB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EEBC146B-16AC-4358-A3DA-5265E2084740}" type="datetimeFigureOut">
              <a:rPr lang="en-US" smtClean="0"/>
              <a:pPr/>
              <a:t>9/2/2019</a:t>
            </a:fld>
            <a:endParaRPr lang="en-US"/>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US"/>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D9B47AFA-DD80-4F30-A4DC-37A7D26B9EB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pueblo-de-taos.jpg"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NATIVE AMERICAN TRADITIONS</a:t>
            </a:r>
            <a:endParaRPr lang="en-US" dirty="0"/>
          </a:p>
        </p:txBody>
      </p:sp>
      <p:pic>
        <p:nvPicPr>
          <p:cNvPr id="48130" name="Picture 2" descr="http://www.globe-hoppers.com/images/minnesota-sioux-indians.jpg"/>
          <p:cNvPicPr>
            <a:picLocks noChangeAspect="1" noChangeArrowheads="1"/>
          </p:cNvPicPr>
          <p:nvPr/>
        </p:nvPicPr>
        <p:blipFill>
          <a:blip r:embed="rId2" cstate="print"/>
          <a:srcRect/>
          <a:stretch>
            <a:fillRect/>
          </a:stretch>
        </p:blipFill>
        <p:spPr bwMode="auto">
          <a:xfrm>
            <a:off x="1371600" y="2133600"/>
            <a:ext cx="6096000" cy="4572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a:t>
            </a:r>
            <a:r>
              <a:rPr lang="en-US" dirty="0" smtClean="0"/>
              <a:t>. </a:t>
            </a:r>
            <a:r>
              <a:rPr lang="en-US" b="1" dirty="0" smtClean="0"/>
              <a:t>Diversity and Unity</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marL="514350" indent="-514350">
              <a:buNone/>
            </a:pPr>
            <a:r>
              <a:rPr lang="en-US" b="1" dirty="0" smtClean="0"/>
              <a:t>a.  Religion center of Indian ethnic identity</a:t>
            </a:r>
          </a:p>
          <a:p>
            <a:pPr marL="514350" indent="-514350">
              <a:buAutoNum type="alphaLcPeriod"/>
            </a:pPr>
            <a:endParaRPr lang="en-US" b="1" dirty="0" smtClean="0"/>
          </a:p>
          <a:p>
            <a:pPr>
              <a:buNone/>
            </a:pPr>
            <a:r>
              <a:rPr lang="en-US" b="1" dirty="0" smtClean="0"/>
              <a:t>b. Ordinary and extraordinary fused –Albanese’s categories don’t work here. </a:t>
            </a:r>
          </a:p>
          <a:p>
            <a:pPr lvl="1">
              <a:buNone/>
            </a:pPr>
            <a:r>
              <a:rPr lang="en-US" b="1" dirty="0" smtClean="0"/>
              <a:t>Daily life customs and worship/spirituality flow into each other</a:t>
            </a:r>
          </a:p>
          <a:p>
            <a:pPr>
              <a:buNone/>
            </a:pPr>
            <a:endParaRPr lang="en-US" b="1" dirty="0" smtClean="0"/>
          </a:p>
          <a:p>
            <a:pPr>
              <a:buNone/>
            </a:pPr>
            <a:r>
              <a:rPr lang="en-US" b="1" dirty="0" smtClean="0"/>
              <a:t>c. 5 language groups; 550 different Indian societies and languages</a:t>
            </a:r>
          </a:p>
          <a:p>
            <a:pPr>
              <a:buNone/>
            </a:pPr>
            <a:endParaRPr lang="en-US" b="1" dirty="0" smtClean="0"/>
          </a:p>
          <a:p>
            <a:pPr>
              <a:buNone/>
            </a:pPr>
            <a:r>
              <a:rPr lang="en-US" b="1" dirty="0" smtClean="0"/>
              <a:t>d. thought each people had its own religion – not evangelistic</a:t>
            </a:r>
          </a:p>
          <a:p>
            <a:pPr>
              <a:buNone/>
            </a:pPr>
            <a:endParaRPr lang="en-US" b="1" dirty="0" smtClean="0"/>
          </a:p>
          <a:p>
            <a:pPr>
              <a:buNone/>
            </a:pPr>
            <a:r>
              <a:rPr lang="en-US" b="1" dirty="0" smtClean="0"/>
              <a:t>e. no conversions unless adopt</a:t>
            </a:r>
          </a:p>
          <a:p>
            <a:pPr>
              <a:buNone/>
            </a:pPr>
            <a:r>
              <a:rPr lang="en-US" b="1" dirty="0" smtClean="0"/>
              <a:t> </a:t>
            </a:r>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II</a:t>
            </a:r>
            <a:r>
              <a:rPr lang="en-US" dirty="0" smtClean="0"/>
              <a:t>. </a:t>
            </a:r>
            <a:r>
              <a:rPr lang="en-US" b="1" dirty="0" smtClean="0"/>
              <a:t>Common characteristics</a:t>
            </a:r>
            <a:endParaRPr lang="en-US" dirty="0"/>
          </a:p>
        </p:txBody>
      </p:sp>
      <p:sp>
        <p:nvSpPr>
          <p:cNvPr id="3" name="Content Placeholder 2"/>
          <p:cNvSpPr>
            <a:spLocks noGrp="1"/>
          </p:cNvSpPr>
          <p:nvPr>
            <p:ph idx="1"/>
          </p:nvPr>
        </p:nvSpPr>
        <p:spPr/>
        <p:txBody>
          <a:bodyPr/>
          <a:lstStyle/>
          <a:p>
            <a:pPr marL="624078" indent="-514350">
              <a:buAutoNum type="alphaLcPeriod"/>
            </a:pPr>
            <a:r>
              <a:rPr lang="en-US" dirty="0" smtClean="0"/>
              <a:t>strong sense of continuity with things held sacred, belonging to the world and in it.</a:t>
            </a:r>
          </a:p>
          <a:p>
            <a:pPr marL="624078" indent="-514350">
              <a:buAutoNum type="alphaLcPeriod"/>
            </a:pPr>
            <a:endParaRPr lang="en-US" dirty="0" smtClean="0"/>
          </a:p>
          <a:p>
            <a:pPr>
              <a:buNone/>
            </a:pPr>
            <a:r>
              <a:rPr lang="en-US" dirty="0" smtClean="0"/>
              <a:t>b. Bound to the world in kinship ties</a:t>
            </a:r>
          </a:p>
          <a:p>
            <a:pPr>
              <a:buNone/>
            </a:pPr>
            <a:endParaRPr lang="en-US" dirty="0" smtClean="0"/>
          </a:p>
          <a:p>
            <a:pPr>
              <a:buNone/>
            </a:pPr>
            <a:r>
              <a:rPr lang="en-US" dirty="0" smtClean="0"/>
              <a:t>c. ties to sacred and pre-history</a:t>
            </a:r>
            <a:br>
              <a:rPr lang="en-US" dirty="0" smtClean="0"/>
            </a:br>
            <a:endParaRPr lang="en-US" dirty="0" smtClean="0"/>
          </a:p>
          <a:p>
            <a:pPr>
              <a:buNone/>
            </a:pPr>
            <a:r>
              <a:rPr lang="en-US" dirty="0" smtClean="0"/>
              <a:t>d. myth (sacred stories) give meaning to history – makes it understandable.</a:t>
            </a:r>
          </a:p>
          <a:p>
            <a:pPr>
              <a:buNone/>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II</a:t>
            </a:r>
            <a:r>
              <a:rPr lang="en-US" dirty="0" smtClean="0"/>
              <a:t>. </a:t>
            </a:r>
            <a:r>
              <a:rPr lang="en-US" b="1" dirty="0" smtClean="0"/>
              <a:t>Common characteristics</a:t>
            </a:r>
            <a:endParaRPr lang="en-US" dirty="0"/>
          </a:p>
        </p:txBody>
      </p:sp>
      <p:sp>
        <p:nvSpPr>
          <p:cNvPr id="3" name="Content Placeholder 2"/>
          <p:cNvSpPr>
            <a:spLocks noGrp="1"/>
          </p:cNvSpPr>
          <p:nvPr>
            <p:ph idx="1"/>
          </p:nvPr>
        </p:nvSpPr>
        <p:spPr/>
        <p:txBody>
          <a:bodyPr/>
          <a:lstStyle/>
          <a:p>
            <a:pPr>
              <a:buNone/>
            </a:pPr>
            <a:r>
              <a:rPr lang="en-US" dirty="0" smtClean="0"/>
              <a:t>e. outer world of nature sacred, personified,</a:t>
            </a:r>
          </a:p>
          <a:p>
            <a:pPr>
              <a:buNone/>
            </a:pPr>
            <a:r>
              <a:rPr lang="en-US" dirty="0" smtClean="0"/>
              <a:t>f. inner world of visions sacred, dreams</a:t>
            </a:r>
          </a:p>
          <a:p>
            <a:pPr>
              <a:buNone/>
            </a:pPr>
            <a:r>
              <a:rPr lang="en-US" dirty="0" smtClean="0"/>
              <a:t>g. names indicate something about a person and relationship with nature.</a:t>
            </a:r>
          </a:p>
          <a:p>
            <a:pPr>
              <a:buNone/>
            </a:pPr>
            <a:r>
              <a:rPr lang="en-US" dirty="0" smtClean="0"/>
              <a:t>h. change names when significant event happens</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II</a:t>
            </a:r>
            <a:r>
              <a:rPr lang="en-US" dirty="0" smtClean="0"/>
              <a:t>. </a:t>
            </a:r>
            <a:r>
              <a:rPr lang="en-US" b="1" dirty="0" smtClean="0"/>
              <a:t>Common characteristics</a:t>
            </a:r>
            <a:endParaRPr lang="en-US" dirty="0"/>
          </a:p>
        </p:txBody>
      </p:sp>
      <p:sp>
        <p:nvSpPr>
          <p:cNvPr id="3" name="Content Placeholder 2"/>
          <p:cNvSpPr>
            <a:spLocks noGrp="1"/>
          </p:cNvSpPr>
          <p:nvPr>
            <p:ph idx="1"/>
          </p:nvPr>
        </p:nvSpPr>
        <p:spPr/>
        <p:txBody>
          <a:bodyPr>
            <a:normAutofit/>
          </a:bodyPr>
          <a:lstStyle/>
          <a:p>
            <a:pPr>
              <a:buNone/>
            </a:pPr>
            <a:r>
              <a:rPr lang="en-US" dirty="0" err="1" smtClean="0"/>
              <a:t>i.TRANSFORMATION</a:t>
            </a:r>
            <a:r>
              <a:rPr lang="en-US" dirty="0" smtClean="0"/>
              <a:t>= basic principle of nature, trickster figure part of transformation, breaking boundaries</a:t>
            </a:r>
          </a:p>
          <a:p>
            <a:pPr>
              <a:buNone/>
            </a:pPr>
            <a:r>
              <a:rPr lang="en-US" dirty="0" smtClean="0"/>
              <a:t>j. ceremonies highlighted importance of transformation</a:t>
            </a:r>
          </a:p>
          <a:p>
            <a:pPr lvl="1">
              <a:buNone/>
            </a:pPr>
            <a:r>
              <a:rPr lang="en-US" dirty="0" smtClean="0"/>
              <a:t>  Clowns, creative disorder, transformation epitomized - acted out in ritual – pueblo </a:t>
            </a:r>
            <a:r>
              <a:rPr lang="en-US" dirty="0" err="1" smtClean="0"/>
              <a:t>kachina</a:t>
            </a:r>
            <a:r>
              <a:rPr lang="en-US" dirty="0" smtClean="0"/>
              <a:t> dancers impersonated gods, shamans break boundary between humans and gods in hunter societies</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II</a:t>
            </a:r>
            <a:r>
              <a:rPr lang="en-US" dirty="0" smtClean="0"/>
              <a:t>. </a:t>
            </a:r>
            <a:r>
              <a:rPr lang="en-US" b="1" dirty="0" smtClean="0"/>
              <a:t>Common characteristics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k. Religious tasks: turning themselves to a harmony with nature. Harmony confers power, solemn recitation of origin myths, sacred forces touched in ritual.</a:t>
            </a:r>
          </a:p>
          <a:p>
            <a:pPr lvl="1">
              <a:buNone/>
            </a:pPr>
            <a:r>
              <a:rPr lang="en-US" dirty="0" smtClean="0"/>
              <a:t>    Ex: each ritual starts with orientation in space - 5, 6,7 directional points. 4 corners plus person or 4 corners plus up and down, 4 corners plus up and down and person.	</a:t>
            </a:r>
          </a:p>
          <a:p>
            <a:pPr>
              <a:buNone/>
            </a:pPr>
            <a:r>
              <a:rPr lang="en-US" dirty="0" smtClean="0"/>
              <a:t>Because sacred is all around them and they are part of the same stuff as nature, can be centered within sacred nature.</a:t>
            </a:r>
          </a:p>
          <a:p>
            <a:pPr>
              <a:buNone/>
            </a:pPr>
            <a:endParaRPr lang="en-US" dirty="0" smtClean="0"/>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latin typeface="Times New Roman"/>
                <a:ea typeface="Times New Roman"/>
              </a:rPr>
              <a:t>III. Oglala Sioux</a:t>
            </a:r>
            <a:endParaRPr lang="en-US" dirty="0"/>
          </a:p>
        </p:txBody>
      </p:sp>
      <p:sp>
        <p:nvSpPr>
          <p:cNvPr id="3" name="Content Placeholder 2"/>
          <p:cNvSpPr>
            <a:spLocks noGrp="1"/>
          </p:cNvSpPr>
          <p:nvPr>
            <p:ph idx="1"/>
          </p:nvPr>
        </p:nvSpPr>
        <p:spPr>
          <a:xfrm>
            <a:off x="457200" y="1676400"/>
            <a:ext cx="8229600" cy="4876800"/>
          </a:xfrm>
        </p:spPr>
        <p:txBody>
          <a:bodyPr>
            <a:normAutofit/>
          </a:bodyPr>
          <a:lstStyle/>
          <a:p>
            <a:pPr>
              <a:buNone/>
            </a:pPr>
            <a:r>
              <a:rPr lang="en-US" dirty="0" smtClean="0">
                <a:latin typeface="Times New Roman"/>
                <a:ea typeface="Times New Roman"/>
              </a:rPr>
              <a:t>A. General characteristics</a:t>
            </a:r>
          </a:p>
          <a:p>
            <a:pPr marL="0" marR="0" indent="457200">
              <a:spcBef>
                <a:spcPts val="0"/>
              </a:spcBef>
              <a:spcAft>
                <a:spcPts val="0"/>
              </a:spcAft>
              <a:buNone/>
            </a:pPr>
            <a:r>
              <a:rPr lang="en-US" dirty="0" smtClean="0">
                <a:latin typeface="Times New Roman"/>
                <a:ea typeface="Times New Roman"/>
              </a:rPr>
              <a:t>a. 1 of 31 nations in Midwest 19</a:t>
            </a:r>
            <a:r>
              <a:rPr lang="en-US" baseline="30000" dirty="0" smtClean="0">
                <a:latin typeface="Times New Roman"/>
                <a:ea typeface="Times New Roman"/>
              </a:rPr>
              <a:t>th</a:t>
            </a:r>
            <a:r>
              <a:rPr lang="en-US" dirty="0" smtClean="0">
                <a:latin typeface="Times New Roman"/>
                <a:ea typeface="Times New Roman"/>
              </a:rPr>
              <a:t> c North America</a:t>
            </a:r>
            <a:endParaRPr lang="en-US" sz="2400" dirty="0" smtClean="0">
              <a:latin typeface="Times New Roman"/>
              <a:ea typeface="Times New Roman"/>
            </a:endParaRPr>
          </a:p>
          <a:p>
            <a:pPr marL="0" marR="0" indent="457200">
              <a:spcBef>
                <a:spcPts val="0"/>
              </a:spcBef>
              <a:spcAft>
                <a:spcPts val="0"/>
              </a:spcAft>
              <a:buNone/>
            </a:pPr>
            <a:r>
              <a:rPr lang="en-US" dirty="0" smtClean="0">
                <a:latin typeface="Times New Roman"/>
                <a:ea typeface="Times New Roman"/>
              </a:rPr>
              <a:t>b. on prairies, Mississippi River to Rockies</a:t>
            </a:r>
            <a:endParaRPr lang="en-US" sz="2400" dirty="0" smtClean="0">
              <a:latin typeface="Times New Roman"/>
              <a:ea typeface="Times New Roman"/>
            </a:endParaRPr>
          </a:p>
          <a:p>
            <a:pPr marL="0" marR="0" indent="457200">
              <a:spcBef>
                <a:spcPts val="0"/>
              </a:spcBef>
              <a:spcAft>
                <a:spcPts val="0"/>
              </a:spcAft>
              <a:buNone/>
            </a:pPr>
            <a:r>
              <a:rPr lang="en-US" dirty="0" smtClean="0">
                <a:latin typeface="Times New Roman"/>
                <a:ea typeface="Times New Roman"/>
              </a:rPr>
              <a:t>c. Lakota (language)</a:t>
            </a:r>
            <a:endParaRPr lang="en-US" sz="2400" dirty="0" smtClean="0">
              <a:latin typeface="Times New Roman"/>
              <a:ea typeface="Times New Roman"/>
            </a:endParaRPr>
          </a:p>
          <a:p>
            <a:pPr marL="0" marR="0" indent="457200">
              <a:spcBef>
                <a:spcPts val="0"/>
              </a:spcBef>
              <a:spcAft>
                <a:spcPts val="0"/>
              </a:spcAft>
              <a:buNone/>
            </a:pPr>
            <a:r>
              <a:rPr lang="en-US" dirty="0" smtClean="0">
                <a:latin typeface="Times New Roman"/>
                <a:ea typeface="Times New Roman"/>
              </a:rPr>
              <a:t>d. Buffalo hunters.</a:t>
            </a:r>
            <a:endParaRPr lang="en-US" sz="2400" dirty="0" smtClean="0">
              <a:latin typeface="Times New Roman"/>
              <a:ea typeface="Times New Roman"/>
            </a:endParaRPr>
          </a:p>
          <a:p>
            <a:pPr marL="0" marR="0" indent="457200">
              <a:spcBef>
                <a:spcPts val="0"/>
              </a:spcBef>
              <a:spcAft>
                <a:spcPts val="0"/>
              </a:spcAft>
              <a:buNone/>
            </a:pPr>
            <a:r>
              <a:rPr lang="en-US" dirty="0" smtClean="0">
                <a:latin typeface="Times New Roman"/>
                <a:ea typeface="Times New Roman"/>
              </a:rPr>
              <a:t>e. C 1750 - horses; led to flowering of Sioux culture</a:t>
            </a:r>
            <a:endParaRPr lang="en-US" sz="2400" dirty="0" smtClean="0">
              <a:latin typeface="Times New Roman"/>
              <a:ea typeface="Times New Roman"/>
            </a:endParaRPr>
          </a:p>
          <a:p>
            <a:pPr>
              <a:buNone/>
            </a:pP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latin typeface="Times New Roman"/>
                <a:ea typeface="Times New Roman"/>
              </a:rPr>
              <a:t>III. Oglala Sioux</a:t>
            </a:r>
            <a:endParaRPr lang="en-US" dirty="0"/>
          </a:p>
        </p:txBody>
      </p:sp>
      <p:sp>
        <p:nvSpPr>
          <p:cNvPr id="3" name="Content Placeholder 2"/>
          <p:cNvSpPr>
            <a:spLocks noGrp="1"/>
          </p:cNvSpPr>
          <p:nvPr>
            <p:ph idx="1"/>
          </p:nvPr>
        </p:nvSpPr>
        <p:spPr>
          <a:xfrm>
            <a:off x="457200" y="1676400"/>
            <a:ext cx="8229600" cy="4876800"/>
          </a:xfrm>
        </p:spPr>
        <p:txBody>
          <a:bodyPr>
            <a:normAutofit/>
          </a:bodyPr>
          <a:lstStyle/>
          <a:p>
            <a:pPr marL="0" marR="0" indent="457200">
              <a:spcBef>
                <a:spcPts val="0"/>
              </a:spcBef>
              <a:spcAft>
                <a:spcPts val="0"/>
              </a:spcAft>
              <a:buNone/>
            </a:pPr>
            <a:r>
              <a:rPr lang="en-US" dirty="0" smtClean="0">
                <a:latin typeface="Times New Roman"/>
                <a:ea typeface="Times New Roman"/>
              </a:rPr>
              <a:t>B. Origin Story</a:t>
            </a:r>
          </a:p>
          <a:p>
            <a:pPr marL="0" marR="0" indent="914400">
              <a:spcBef>
                <a:spcPts val="0"/>
              </a:spcBef>
              <a:spcAft>
                <a:spcPts val="0"/>
              </a:spcAft>
              <a:buNone/>
            </a:pPr>
            <a:r>
              <a:rPr lang="en-US" dirty="0" smtClean="0">
                <a:latin typeface="Times New Roman"/>
                <a:ea typeface="Times New Roman"/>
              </a:rPr>
              <a:t>a. Emergence from earth</a:t>
            </a:r>
          </a:p>
          <a:p>
            <a:pPr marL="914400" marR="0">
              <a:spcBef>
                <a:spcPts val="0"/>
              </a:spcBef>
              <a:spcAft>
                <a:spcPts val="0"/>
              </a:spcAft>
              <a:buNone/>
            </a:pPr>
            <a:r>
              <a:rPr lang="en-US" dirty="0" smtClean="0">
                <a:latin typeface="Times New Roman"/>
                <a:ea typeface="Times New Roman"/>
              </a:rPr>
              <a:t>   b. Trickster (</a:t>
            </a:r>
            <a:r>
              <a:rPr lang="en-US" dirty="0" err="1" smtClean="0">
                <a:latin typeface="Times New Roman"/>
                <a:ea typeface="Times New Roman"/>
              </a:rPr>
              <a:t>inktomi</a:t>
            </a:r>
            <a:r>
              <a:rPr lang="en-US" dirty="0" smtClean="0">
                <a:latin typeface="Times New Roman"/>
                <a:ea typeface="Times New Roman"/>
              </a:rPr>
              <a:t>) spider, promises </a:t>
            </a:r>
            <a:r>
              <a:rPr lang="en-US" dirty="0" err="1" smtClean="0">
                <a:latin typeface="Times New Roman"/>
                <a:ea typeface="Times New Roman"/>
              </a:rPr>
              <a:t>vs</a:t>
            </a:r>
            <a:r>
              <a:rPr lang="en-US" dirty="0" smtClean="0">
                <a:latin typeface="Times New Roman"/>
                <a:ea typeface="Times New Roman"/>
              </a:rPr>
              <a:t> reality, six families of people agree to follow him up to surface, are cold and hungry. Old Man and Old Woman teach them to plant corn, hunt, make clothes, survive. First people in world.</a:t>
            </a:r>
          </a:p>
          <a:p>
            <a:pPr marL="0" marR="0" indent="1371600">
              <a:spcBef>
                <a:spcPts val="0"/>
              </a:spcBef>
              <a:spcAft>
                <a:spcPts val="0"/>
              </a:spcAft>
              <a:buNone/>
            </a:pPr>
            <a:r>
              <a:rPr lang="en-US" sz="2400" dirty="0" smtClean="0">
                <a:latin typeface="Times New Roman"/>
                <a:ea typeface="Times New Roman"/>
              </a:rPr>
              <a:t>1. Shows trust and high regard for elders</a:t>
            </a:r>
          </a:p>
          <a:p>
            <a:pPr marL="0" marR="0" indent="1371600">
              <a:spcBef>
                <a:spcPts val="0"/>
              </a:spcBef>
              <a:spcAft>
                <a:spcPts val="0"/>
              </a:spcAft>
              <a:buNone/>
            </a:pPr>
            <a:r>
              <a:rPr lang="en-US" sz="2400" dirty="0" smtClean="0">
                <a:latin typeface="Times New Roman"/>
                <a:ea typeface="Times New Roman"/>
              </a:rPr>
              <a:t>2. History of </a:t>
            </a:r>
            <a:r>
              <a:rPr lang="en-US" sz="2400" dirty="0" err="1" smtClean="0">
                <a:latin typeface="Times New Roman"/>
                <a:ea typeface="Times New Roman"/>
              </a:rPr>
              <a:t>Oglalas</a:t>
            </a:r>
            <a:r>
              <a:rPr lang="en-US" sz="2400" dirty="0" smtClean="0">
                <a:latin typeface="Times New Roman"/>
                <a:ea typeface="Times New Roman"/>
              </a:rPr>
              <a:t> not world in general</a:t>
            </a:r>
          </a:p>
          <a:p>
            <a:pPr marL="0" marR="0" indent="1371600">
              <a:spcBef>
                <a:spcPts val="0"/>
              </a:spcBef>
              <a:spcAft>
                <a:spcPts val="0"/>
              </a:spcAft>
              <a:buNone/>
            </a:pPr>
            <a:r>
              <a:rPr lang="en-US" sz="2400" dirty="0" smtClean="0">
                <a:latin typeface="Times New Roman"/>
                <a:ea typeface="Times New Roman"/>
              </a:rPr>
              <a:t>3. A people of the earth</a:t>
            </a:r>
            <a:r>
              <a:rPr lang="en-US" dirty="0" smtClean="0">
                <a:latin typeface="Times New Roman"/>
                <a:ea typeface="Times New Roman"/>
              </a:rPr>
              <a:t>.</a:t>
            </a:r>
          </a:p>
          <a:p>
            <a:pPr>
              <a:buNone/>
            </a:pP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latin typeface="Times New Roman"/>
                <a:ea typeface="Times New Roman"/>
              </a:rPr>
              <a:t>III. Oglala Sioux</a:t>
            </a:r>
            <a:endParaRPr lang="en-US" dirty="0"/>
          </a:p>
        </p:txBody>
      </p:sp>
      <p:sp>
        <p:nvSpPr>
          <p:cNvPr id="3" name="Content Placeholder 2"/>
          <p:cNvSpPr>
            <a:spLocks noGrp="1"/>
          </p:cNvSpPr>
          <p:nvPr>
            <p:ph idx="1"/>
          </p:nvPr>
        </p:nvSpPr>
        <p:spPr>
          <a:xfrm>
            <a:off x="457200" y="1676400"/>
            <a:ext cx="8229600" cy="4876800"/>
          </a:xfrm>
        </p:spPr>
        <p:txBody>
          <a:bodyPr>
            <a:normAutofit/>
          </a:bodyPr>
          <a:lstStyle/>
          <a:p>
            <a:pPr>
              <a:buNone/>
            </a:pPr>
            <a:r>
              <a:rPr lang="en-US" dirty="0" smtClean="0">
                <a:solidFill>
                  <a:schemeClr val="accent2"/>
                </a:solidFill>
                <a:latin typeface="Times New Roman"/>
                <a:ea typeface="Times New Roman"/>
              </a:rPr>
              <a:t>LIKE ALL MYTHS/SACRED STORIES, THIS ONE IS TRUE.</a:t>
            </a:r>
          </a:p>
          <a:p>
            <a:pPr>
              <a:buNone/>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latin typeface="Times New Roman"/>
                <a:ea typeface="Times New Roman"/>
              </a:rPr>
              <a:t>III. Oglala Sioux</a:t>
            </a:r>
            <a:endParaRPr lang="en-US" dirty="0"/>
          </a:p>
        </p:txBody>
      </p:sp>
      <p:sp>
        <p:nvSpPr>
          <p:cNvPr id="3" name="Content Placeholder 2"/>
          <p:cNvSpPr>
            <a:spLocks noGrp="1"/>
          </p:cNvSpPr>
          <p:nvPr>
            <p:ph idx="1"/>
          </p:nvPr>
        </p:nvSpPr>
        <p:spPr>
          <a:xfrm>
            <a:off x="457200" y="1676400"/>
            <a:ext cx="8229600" cy="4876800"/>
          </a:xfrm>
        </p:spPr>
        <p:txBody>
          <a:bodyPr>
            <a:normAutofit fontScale="92500"/>
          </a:bodyPr>
          <a:lstStyle/>
          <a:p>
            <a:pPr>
              <a:buNone/>
            </a:pPr>
            <a:r>
              <a:rPr lang="en-US" dirty="0" smtClean="0">
                <a:latin typeface="Times New Roman"/>
                <a:ea typeface="Times New Roman"/>
              </a:rPr>
              <a:t>B. Origin Story</a:t>
            </a:r>
          </a:p>
          <a:p>
            <a:pPr marL="1371600" indent="-457200">
              <a:spcBef>
                <a:spcPts val="0"/>
              </a:spcBef>
            </a:pPr>
            <a:r>
              <a:rPr lang="en-US" dirty="0" smtClean="0">
                <a:latin typeface="Times New Roman"/>
                <a:ea typeface="Times New Roman"/>
              </a:rPr>
              <a:t>Also origins of rituals = sacred pipe, sweat lodge, etc. each located Oglala in world of meaning by a centering process w/ regard to space.</a:t>
            </a:r>
            <a:endParaRPr lang="en-US" dirty="0" smtClean="0"/>
          </a:p>
          <a:p>
            <a:pPr marL="1371600" marR="0" indent="-457200">
              <a:spcBef>
                <a:spcPts val="0"/>
              </a:spcBef>
              <a:spcAft>
                <a:spcPts val="0"/>
              </a:spcAft>
            </a:pPr>
            <a:r>
              <a:rPr lang="en-US" dirty="0" smtClean="0">
                <a:latin typeface="Times New Roman"/>
                <a:ea typeface="Times New Roman"/>
              </a:rPr>
              <a:t>VISION QUEST: ritual tailored to individual character but put individual in powerful cosmos-community. Began and ended in community.</a:t>
            </a:r>
          </a:p>
          <a:p>
            <a:pPr marL="914400" marR="0">
              <a:spcBef>
                <a:spcPts val="0"/>
              </a:spcBef>
              <a:spcAft>
                <a:spcPts val="0"/>
              </a:spcAft>
            </a:pPr>
            <a:r>
              <a:rPr lang="en-US" dirty="0" smtClean="0">
                <a:latin typeface="Times New Roman"/>
                <a:ea typeface="Times New Roman"/>
              </a:rPr>
              <a:t>e. SUN DANCE : only rite occurring at specific time of the year, after buffalo harvest, early summer, hunting version of a harvest festival/ first fruits.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latin typeface="Times New Roman"/>
                <a:ea typeface="Times New Roman"/>
              </a:rPr>
              <a:t>III. Oglala Sioux</a:t>
            </a:r>
            <a:endParaRPr lang="en-US" dirty="0"/>
          </a:p>
        </p:txBody>
      </p:sp>
      <p:sp>
        <p:nvSpPr>
          <p:cNvPr id="3" name="Content Placeholder 2"/>
          <p:cNvSpPr>
            <a:spLocks noGrp="1"/>
          </p:cNvSpPr>
          <p:nvPr>
            <p:ph idx="1"/>
          </p:nvPr>
        </p:nvSpPr>
        <p:spPr>
          <a:xfrm>
            <a:off x="457200" y="1676400"/>
            <a:ext cx="8229600" cy="4876800"/>
          </a:xfrm>
        </p:spPr>
        <p:txBody>
          <a:bodyPr>
            <a:normAutofit lnSpcReduction="10000"/>
          </a:bodyPr>
          <a:lstStyle/>
          <a:p>
            <a:pPr marL="1172718" marR="0" indent="-514350">
              <a:spcBef>
                <a:spcPts val="0"/>
              </a:spcBef>
              <a:spcAft>
                <a:spcPts val="0"/>
              </a:spcAft>
              <a:buNone/>
            </a:pPr>
            <a:r>
              <a:rPr lang="en-US" dirty="0" smtClean="0">
                <a:latin typeface="Times New Roman"/>
                <a:ea typeface="Times New Roman"/>
              </a:rPr>
              <a:t>f. MAKING OF RELATIVES: </a:t>
            </a:r>
          </a:p>
          <a:p>
            <a:pPr marL="1172718" marR="0" indent="-514350">
              <a:spcBef>
                <a:spcPts val="0"/>
              </a:spcBef>
              <a:spcAft>
                <a:spcPts val="0"/>
              </a:spcAft>
              <a:buNone/>
            </a:pPr>
            <a:r>
              <a:rPr lang="en-US" dirty="0" smtClean="0">
                <a:latin typeface="Times New Roman"/>
                <a:ea typeface="Times New Roman"/>
              </a:rPr>
              <a:t>   commit 2 people in bond closer than friends, blood relatives. Dying for each other if necessary.</a:t>
            </a:r>
          </a:p>
          <a:p>
            <a:pPr marL="1172718" marR="0" indent="-514350">
              <a:spcBef>
                <a:spcPts val="0"/>
              </a:spcBef>
              <a:spcAft>
                <a:spcPts val="0"/>
              </a:spcAft>
              <a:buNone/>
            </a:pPr>
            <a:r>
              <a:rPr lang="en-US" dirty="0" smtClean="0">
                <a:latin typeface="Times New Roman"/>
                <a:ea typeface="Times New Roman"/>
              </a:rPr>
              <a:t>g. PUBERTY RITE FOR GIRLS </a:t>
            </a:r>
          </a:p>
          <a:p>
            <a:pPr marL="1172718" marR="0" indent="-514350">
              <a:spcBef>
                <a:spcPts val="0"/>
              </a:spcBef>
              <a:spcAft>
                <a:spcPts val="0"/>
              </a:spcAft>
              <a:buNone/>
            </a:pPr>
            <a:r>
              <a:rPr lang="en-US" dirty="0" smtClean="0">
                <a:latin typeface="Times New Roman"/>
                <a:ea typeface="Times New Roman"/>
              </a:rPr>
              <a:t>     at 1</a:t>
            </a:r>
            <a:r>
              <a:rPr lang="en-US" baseline="30000" dirty="0" smtClean="0">
                <a:latin typeface="Times New Roman"/>
                <a:ea typeface="Times New Roman"/>
              </a:rPr>
              <a:t>st</a:t>
            </a:r>
            <a:r>
              <a:rPr lang="en-US" dirty="0" smtClean="0">
                <a:latin typeface="Times New Roman"/>
                <a:ea typeface="Times New Roman"/>
              </a:rPr>
              <a:t> menstruation , secured a relationship for her with White Buffalo Calf Woman, (divine being).</a:t>
            </a:r>
          </a:p>
          <a:p>
            <a:pPr marL="914400" marR="0">
              <a:spcBef>
                <a:spcPts val="0"/>
              </a:spcBef>
              <a:spcAft>
                <a:spcPts val="0"/>
              </a:spcAft>
              <a:buNone/>
            </a:pPr>
            <a:r>
              <a:rPr lang="en-US" dirty="0" smtClean="0">
                <a:latin typeface="Times New Roman"/>
                <a:ea typeface="Times New Roman"/>
              </a:rPr>
              <a:t>h. SACRED BALL GAME: </a:t>
            </a:r>
          </a:p>
          <a:p>
            <a:pPr marL="914400" marR="0">
              <a:spcBef>
                <a:spcPts val="0"/>
              </a:spcBef>
              <a:spcAft>
                <a:spcPts val="0"/>
              </a:spcAft>
              <a:buNone/>
            </a:pPr>
            <a:r>
              <a:rPr lang="en-US" dirty="0" smtClean="0">
                <a:latin typeface="Times New Roman"/>
                <a:ea typeface="Times New Roman"/>
              </a:rPr>
              <a:t>ball symbolizes wisdom. Thrown to 4 directions, struggle to catch it symbolizes struggle over ignorance.</a:t>
            </a:r>
          </a:p>
          <a:p>
            <a:pPr>
              <a:buNone/>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latin typeface="Times New Roman"/>
                <a:ea typeface="Times New Roman"/>
              </a:rPr>
              <a:t>III. Oglala Sioux</a:t>
            </a:r>
            <a:endParaRPr lang="en-US" dirty="0"/>
          </a:p>
        </p:txBody>
      </p:sp>
      <p:sp>
        <p:nvSpPr>
          <p:cNvPr id="3" name="Content Placeholder 2"/>
          <p:cNvSpPr>
            <a:spLocks noGrp="1"/>
          </p:cNvSpPr>
          <p:nvPr>
            <p:ph idx="1"/>
          </p:nvPr>
        </p:nvSpPr>
        <p:spPr>
          <a:xfrm>
            <a:off x="457200" y="1676400"/>
            <a:ext cx="8229600" cy="4876800"/>
          </a:xfrm>
        </p:spPr>
        <p:txBody>
          <a:bodyPr>
            <a:normAutofit/>
          </a:bodyPr>
          <a:lstStyle/>
          <a:p>
            <a:pPr marL="0" marR="0">
              <a:spcBef>
                <a:spcPts val="0"/>
              </a:spcBef>
              <a:spcAft>
                <a:spcPts val="0"/>
              </a:spcAft>
              <a:buNone/>
            </a:pPr>
            <a:r>
              <a:rPr lang="en-US" dirty="0" smtClean="0">
                <a:latin typeface="Times New Roman"/>
                <a:ea typeface="Times New Roman"/>
              </a:rPr>
              <a:t>TERMS:</a:t>
            </a:r>
          </a:p>
          <a:p>
            <a:pPr marL="0" marR="0" indent="457200">
              <a:spcBef>
                <a:spcPts val="0"/>
              </a:spcBef>
              <a:spcAft>
                <a:spcPts val="0"/>
              </a:spcAft>
              <a:buNone/>
            </a:pPr>
            <a:r>
              <a:rPr lang="en-US" dirty="0" smtClean="0">
                <a:latin typeface="Times New Roman"/>
                <a:ea typeface="Times New Roman"/>
              </a:rPr>
              <a:t>a. WAKAN: </a:t>
            </a:r>
          </a:p>
          <a:p>
            <a:pPr marL="0" marR="0" indent="457200">
              <a:spcBef>
                <a:spcPts val="0"/>
              </a:spcBef>
              <a:spcAft>
                <a:spcPts val="0"/>
              </a:spcAft>
              <a:buNone/>
            </a:pPr>
            <a:r>
              <a:rPr lang="en-US" dirty="0" smtClean="0">
                <a:latin typeface="Times New Roman"/>
                <a:ea typeface="Times New Roman"/>
              </a:rPr>
              <a:t>  the dimension of reality that causes transformation. Holiness itself.</a:t>
            </a:r>
          </a:p>
          <a:p>
            <a:pPr marL="457200" marR="0">
              <a:spcBef>
                <a:spcPts val="0"/>
              </a:spcBef>
              <a:spcAft>
                <a:spcPts val="0"/>
              </a:spcAft>
              <a:buNone/>
            </a:pPr>
            <a:r>
              <a:rPr lang="en-US" dirty="0" smtClean="0">
                <a:latin typeface="Times New Roman"/>
                <a:ea typeface="Times New Roman"/>
              </a:rPr>
              <a:t>    b. WAKANTANKA </a:t>
            </a:r>
            <a:r>
              <a:rPr lang="en-US" dirty="0" err="1" smtClean="0">
                <a:latin typeface="Times New Roman"/>
                <a:ea typeface="Times New Roman"/>
              </a:rPr>
              <a:t>wakan</a:t>
            </a:r>
            <a:r>
              <a:rPr lang="en-US" dirty="0" smtClean="0">
                <a:latin typeface="Times New Roman"/>
                <a:ea typeface="Times New Roman"/>
              </a:rPr>
              <a:t> in its greatest aspect, God idea, 16 different god beings who collectively were WAKANTANKA.</a:t>
            </a:r>
          </a:p>
          <a:p>
            <a:pPr marL="0" marR="0">
              <a:spcBef>
                <a:spcPts val="0"/>
              </a:spcBef>
              <a:spcAft>
                <a:spcPts val="0"/>
              </a:spcAft>
              <a:buNone/>
            </a:pPr>
            <a:r>
              <a:rPr lang="en-US" dirty="0" smtClean="0">
                <a:latin typeface="Times New Roman"/>
                <a:ea typeface="Times New Roman"/>
              </a:rPr>
              <a:t> </a:t>
            </a:r>
          </a:p>
          <a:p>
            <a:pPr marL="1172718" marR="0" indent="-514350">
              <a:spcBef>
                <a:spcPts val="0"/>
              </a:spcBef>
              <a:spcAft>
                <a:spcPts val="0"/>
              </a:spcAft>
              <a:buNone/>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latin typeface="Times New Roman"/>
                <a:ea typeface="Times New Roman"/>
              </a:rPr>
              <a:t>III. Oglala Sioux</a:t>
            </a:r>
            <a:endParaRPr lang="en-US" dirty="0"/>
          </a:p>
        </p:txBody>
      </p:sp>
      <p:sp>
        <p:nvSpPr>
          <p:cNvPr id="3" name="Content Placeholder 2"/>
          <p:cNvSpPr>
            <a:spLocks noGrp="1"/>
          </p:cNvSpPr>
          <p:nvPr>
            <p:ph idx="1"/>
          </p:nvPr>
        </p:nvSpPr>
        <p:spPr>
          <a:xfrm>
            <a:off x="457200" y="1676400"/>
            <a:ext cx="8229600" cy="4876800"/>
          </a:xfrm>
        </p:spPr>
        <p:txBody>
          <a:bodyPr>
            <a:normAutofit/>
          </a:bodyPr>
          <a:lstStyle/>
          <a:p>
            <a:pPr marL="0" marR="0">
              <a:spcBef>
                <a:spcPts val="0"/>
              </a:spcBef>
              <a:spcAft>
                <a:spcPts val="0"/>
              </a:spcAft>
              <a:buNone/>
            </a:pPr>
            <a:r>
              <a:rPr lang="en-US" dirty="0" smtClean="0">
                <a:latin typeface="Times New Roman"/>
                <a:ea typeface="Times New Roman"/>
              </a:rPr>
              <a:t>IDEAS:</a:t>
            </a:r>
          </a:p>
          <a:p>
            <a:pPr marL="457200" marR="0">
              <a:spcBef>
                <a:spcPts val="0"/>
              </a:spcBef>
              <a:spcAft>
                <a:spcPts val="0"/>
              </a:spcAft>
              <a:buNone/>
            </a:pPr>
            <a:r>
              <a:rPr lang="en-US" dirty="0" smtClean="0">
                <a:latin typeface="Times New Roman"/>
                <a:ea typeface="Times New Roman"/>
              </a:rPr>
              <a:t>a. sacredness is a quality suffusing all things, gods are ambiguously personified so both are and are not separate from nature.</a:t>
            </a:r>
          </a:p>
          <a:p>
            <a:pPr marL="457200" marR="0">
              <a:spcBef>
                <a:spcPts val="0"/>
              </a:spcBef>
              <a:spcAft>
                <a:spcPts val="0"/>
              </a:spcAft>
              <a:buNone/>
            </a:pPr>
            <a:r>
              <a:rPr lang="en-US" dirty="0" smtClean="0">
                <a:latin typeface="Times New Roman"/>
                <a:ea typeface="Times New Roman"/>
              </a:rPr>
              <a:t/>
            </a:r>
            <a:br>
              <a:rPr lang="en-US" dirty="0" smtClean="0">
                <a:latin typeface="Times New Roman"/>
                <a:ea typeface="Times New Roman"/>
              </a:rPr>
            </a:br>
            <a:r>
              <a:rPr lang="en-US" dirty="0" smtClean="0">
                <a:latin typeface="Times New Roman"/>
                <a:ea typeface="Times New Roman"/>
              </a:rPr>
              <a:t>b. Buffalo is most </a:t>
            </a:r>
            <a:r>
              <a:rPr lang="en-US" dirty="0" err="1" smtClean="0">
                <a:latin typeface="Times New Roman"/>
                <a:ea typeface="Times New Roman"/>
              </a:rPr>
              <a:t>wakanish</a:t>
            </a:r>
            <a:r>
              <a:rPr lang="en-US" dirty="0" smtClean="0">
                <a:latin typeface="Times New Roman"/>
                <a:ea typeface="Times New Roman"/>
              </a:rPr>
              <a:t> being – use all parts of it. In that process it is transformed into the Sioux and their culture .</a:t>
            </a:r>
          </a:p>
          <a:p>
            <a:pPr marL="0" marR="0">
              <a:spcBef>
                <a:spcPts val="0"/>
              </a:spcBef>
              <a:spcAft>
                <a:spcPts val="0"/>
              </a:spcAft>
              <a:buNone/>
            </a:pPr>
            <a:r>
              <a:rPr lang="en-US" dirty="0" smtClean="0">
                <a:latin typeface="Times New Roman"/>
                <a:ea typeface="Times New Roman"/>
              </a:rPr>
              <a:t> </a:t>
            </a:r>
          </a:p>
          <a:p>
            <a:pPr marL="0" marR="0" indent="457200">
              <a:spcBef>
                <a:spcPts val="0"/>
              </a:spcBef>
              <a:spcAft>
                <a:spcPts val="0"/>
              </a:spcAft>
              <a:buNone/>
            </a:pPr>
            <a:r>
              <a:rPr lang="en-US" dirty="0" smtClean="0">
                <a:latin typeface="Times New Roman"/>
                <a:ea typeface="Times New Roman"/>
              </a:rPr>
              <a:t> </a:t>
            </a:r>
          </a:p>
          <a:p>
            <a:pPr marL="1172718" marR="0" indent="-514350">
              <a:spcBef>
                <a:spcPts val="0"/>
              </a:spcBef>
              <a:spcAft>
                <a:spcPts val="0"/>
              </a:spcAft>
              <a:buNone/>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b="1" dirty="0" smtClean="0"/>
              <a:t>IV. HOPI</a:t>
            </a:r>
            <a:endParaRPr lang="en-US" dirty="0"/>
          </a:p>
        </p:txBody>
      </p:sp>
      <p:sp>
        <p:nvSpPr>
          <p:cNvPr id="3" name="Content Placeholder 2"/>
          <p:cNvSpPr>
            <a:spLocks noGrp="1"/>
          </p:cNvSpPr>
          <p:nvPr>
            <p:ph idx="1"/>
          </p:nvPr>
        </p:nvSpPr>
        <p:spPr>
          <a:xfrm>
            <a:off x="457200" y="1676400"/>
            <a:ext cx="8229600" cy="4876800"/>
          </a:xfrm>
        </p:spPr>
        <p:txBody>
          <a:bodyPr>
            <a:normAutofit fontScale="92500" lnSpcReduction="10000"/>
          </a:bodyPr>
          <a:lstStyle/>
          <a:p>
            <a:pPr marL="0" marR="0">
              <a:spcBef>
                <a:spcPts val="0"/>
              </a:spcBef>
              <a:spcAft>
                <a:spcPts val="0"/>
              </a:spcAft>
              <a:buNone/>
            </a:pPr>
            <a:endParaRPr lang="en-US" dirty="0" smtClean="0">
              <a:latin typeface="Times New Roman"/>
              <a:ea typeface="Times New Roman"/>
            </a:endParaRPr>
          </a:p>
          <a:p>
            <a:pPr>
              <a:buNone/>
            </a:pPr>
            <a:r>
              <a:rPr lang="en-US" dirty="0" smtClean="0">
                <a:latin typeface="Times New Roman"/>
                <a:ea typeface="Times New Roman"/>
              </a:rPr>
              <a:t> </a:t>
            </a:r>
            <a:r>
              <a:rPr lang="en-US" dirty="0" smtClean="0"/>
              <a:t>a. Pueblo Indians</a:t>
            </a:r>
          </a:p>
          <a:p>
            <a:pPr>
              <a:buNone/>
            </a:pPr>
            <a:r>
              <a:rPr lang="en-US" dirty="0" smtClean="0"/>
              <a:t>[Spanish term for people who lived in stone, mud, or brick multi-story apartment-like dwellings around a central square.  Community could hold hundreds or thousands of people. Distinctive to the southwest area of the U.S.]</a:t>
            </a:r>
          </a:p>
          <a:p>
            <a:pPr>
              <a:buNone/>
            </a:pPr>
            <a:endParaRPr lang="en-US" dirty="0" smtClean="0"/>
          </a:p>
          <a:p>
            <a:pPr>
              <a:buNone/>
            </a:pPr>
            <a:r>
              <a:rPr lang="en-US" dirty="0" smtClean="0"/>
              <a:t>	b. Arizona, New Mexico desert, isolation from conquerors</a:t>
            </a:r>
          </a:p>
          <a:p>
            <a:pPr>
              <a:buNone/>
            </a:pPr>
            <a:r>
              <a:rPr lang="en-US" dirty="0" smtClean="0"/>
              <a:t>	</a:t>
            </a:r>
            <a:endParaRPr lang="en-US" dirty="0" smtClean="0">
              <a:latin typeface="Times New Roman"/>
              <a:ea typeface="Times New Roman"/>
            </a:endParaRPr>
          </a:p>
          <a:p>
            <a:pPr marL="0" marR="0" indent="457200">
              <a:spcBef>
                <a:spcPts val="0"/>
              </a:spcBef>
              <a:spcAft>
                <a:spcPts val="0"/>
              </a:spcAft>
              <a:buNone/>
            </a:pPr>
            <a:r>
              <a:rPr lang="en-US" dirty="0" smtClean="0">
                <a:latin typeface="Times New Roman"/>
                <a:ea typeface="Times New Roman"/>
              </a:rPr>
              <a:t> </a:t>
            </a:r>
          </a:p>
          <a:p>
            <a:pPr marL="1172718" marR="0" indent="-514350">
              <a:spcBef>
                <a:spcPts val="0"/>
              </a:spcBef>
              <a:spcAft>
                <a:spcPts val="0"/>
              </a:spcAft>
              <a:buNone/>
            </a:pPr>
            <a:endParaRPr lang="en-US" dirty="0"/>
          </a:p>
        </p:txBody>
      </p:sp>
      <p:pic>
        <p:nvPicPr>
          <p:cNvPr id="4" name="Picture 3"/>
          <p:cNvPicPr>
            <a:picLocks noChangeAspect="1" noChangeArrowheads="1"/>
          </p:cNvPicPr>
          <p:nvPr/>
        </p:nvPicPr>
        <p:blipFill>
          <a:blip r:embed="rId2" cstate="print"/>
          <a:srcRect/>
          <a:stretch>
            <a:fillRect/>
          </a:stretch>
        </p:blipFill>
        <p:spPr bwMode="auto">
          <a:xfrm>
            <a:off x="6629400" y="609600"/>
            <a:ext cx="1819739" cy="1455792"/>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t>Hopi</a:t>
            </a:r>
            <a:endParaRPr lang="en-US" dirty="0"/>
          </a:p>
        </p:txBody>
      </p:sp>
      <p:sp>
        <p:nvSpPr>
          <p:cNvPr id="3" name="Content Placeholder 2"/>
          <p:cNvSpPr>
            <a:spLocks noGrp="1"/>
          </p:cNvSpPr>
          <p:nvPr>
            <p:ph idx="1"/>
          </p:nvPr>
        </p:nvSpPr>
        <p:spPr>
          <a:xfrm>
            <a:off x="457200" y="1676400"/>
            <a:ext cx="8229600" cy="4876800"/>
          </a:xfrm>
        </p:spPr>
        <p:txBody>
          <a:bodyPr>
            <a:normAutofit lnSpcReduction="10000"/>
          </a:bodyPr>
          <a:lstStyle/>
          <a:p>
            <a:pPr marL="0" marR="0" indent="457200">
              <a:spcBef>
                <a:spcPts val="0"/>
              </a:spcBef>
              <a:spcAft>
                <a:spcPts val="0"/>
              </a:spcAft>
              <a:buNone/>
            </a:pPr>
            <a:r>
              <a:rPr lang="en-US" dirty="0" smtClean="0">
                <a:latin typeface="Times New Roman"/>
                <a:ea typeface="Times New Roman"/>
                <a:hlinkClick r:id="rId2" action="ppaction://hlinkfile"/>
              </a:rPr>
              <a:t>pueblo-de-taos.jpg</a:t>
            </a:r>
            <a:r>
              <a:rPr lang="en-US" dirty="0" smtClean="0">
                <a:latin typeface="Times New Roman"/>
                <a:ea typeface="Times New Roman"/>
              </a:rPr>
              <a:t> </a:t>
            </a:r>
          </a:p>
          <a:p>
            <a:pPr>
              <a:buNone/>
            </a:pPr>
            <a:r>
              <a:rPr lang="en-US" dirty="0" smtClean="0"/>
              <a:t>b. Arizona, New Mexico desert, isolation from conquerors</a:t>
            </a:r>
          </a:p>
          <a:p>
            <a:pPr>
              <a:buNone/>
            </a:pPr>
            <a:r>
              <a:rPr lang="en-US" dirty="0" smtClean="0"/>
              <a:t>c. Settled over 2000 years ago, hunter gatherers, </a:t>
            </a:r>
            <a:r>
              <a:rPr lang="en-US" dirty="0" err="1" smtClean="0"/>
              <a:t>basketers</a:t>
            </a:r>
            <a:r>
              <a:rPr lang="en-US" dirty="0" smtClean="0"/>
              <a:t>.</a:t>
            </a:r>
          </a:p>
          <a:p>
            <a:pPr>
              <a:buNone/>
            </a:pPr>
            <a:r>
              <a:rPr lang="en-US" dirty="0" smtClean="0"/>
              <a:t>d.  900 - 1300 </a:t>
            </a:r>
            <a:r>
              <a:rPr lang="en-US" dirty="0" err="1" smtClean="0"/>
              <a:t>c.e</a:t>
            </a:r>
            <a:r>
              <a:rPr lang="en-US" dirty="0" smtClean="0"/>
              <a:t> culture reached its peak, cliff dwellers, easily defended</a:t>
            </a:r>
          </a:p>
          <a:p>
            <a:pPr>
              <a:buNone/>
            </a:pPr>
            <a:r>
              <a:rPr lang="en-US" dirty="0" smtClean="0"/>
              <a:t>e. </a:t>
            </a:r>
            <a:r>
              <a:rPr lang="en-US" dirty="0" err="1" smtClean="0"/>
              <a:t>Oraibi</a:t>
            </a:r>
            <a:r>
              <a:rPr lang="en-US" dirty="0" smtClean="0"/>
              <a:t> - ceremonial design for village dates back to around 1150 - 1300.Village design was a pattern of terraced apartments grouped around a central plaza where outdoor ceremonies would take place. </a:t>
            </a:r>
            <a:endParaRPr lang="en-US" dirty="0"/>
          </a:p>
        </p:txBody>
      </p:sp>
      <p:pic>
        <p:nvPicPr>
          <p:cNvPr id="4" name="Picture 3"/>
          <p:cNvPicPr>
            <a:picLocks noChangeAspect="1" noChangeArrowheads="1"/>
          </p:cNvPicPr>
          <p:nvPr/>
        </p:nvPicPr>
        <p:blipFill>
          <a:blip r:embed="rId3" cstate="print"/>
          <a:srcRect/>
          <a:stretch>
            <a:fillRect/>
          </a:stretch>
        </p:blipFill>
        <p:spPr bwMode="auto">
          <a:xfrm>
            <a:off x="6629400" y="609600"/>
            <a:ext cx="1819739" cy="1455792"/>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t>Hopi</a:t>
            </a:r>
            <a:endParaRPr lang="en-US" dirty="0"/>
          </a:p>
        </p:txBody>
      </p:sp>
      <p:sp>
        <p:nvSpPr>
          <p:cNvPr id="3" name="Content Placeholder 2"/>
          <p:cNvSpPr>
            <a:spLocks noGrp="1"/>
          </p:cNvSpPr>
          <p:nvPr>
            <p:ph idx="1"/>
          </p:nvPr>
        </p:nvSpPr>
        <p:spPr>
          <a:xfrm>
            <a:off x="457200" y="1676400"/>
            <a:ext cx="8229600" cy="4876800"/>
          </a:xfrm>
        </p:spPr>
        <p:txBody>
          <a:bodyPr>
            <a:normAutofit fontScale="92500" lnSpcReduction="10000"/>
          </a:bodyPr>
          <a:lstStyle/>
          <a:p>
            <a:pPr>
              <a:buNone/>
            </a:pPr>
            <a:r>
              <a:rPr lang="en-US" dirty="0" smtClean="0"/>
              <a:t>f. agricultural traditions - corn, beans, squash. Women in charge of social leadership and clans. Matrilineal.  Men do farm work and </a:t>
            </a:r>
            <a:r>
              <a:rPr lang="en-US" dirty="0" err="1" smtClean="0"/>
              <a:t>kachina</a:t>
            </a:r>
            <a:r>
              <a:rPr lang="en-US" dirty="0" smtClean="0"/>
              <a:t> rites.</a:t>
            </a:r>
          </a:p>
          <a:p>
            <a:pPr>
              <a:buNone/>
            </a:pPr>
            <a:r>
              <a:rPr lang="en-US" dirty="0" smtClean="0"/>
              <a:t>g. Language = </a:t>
            </a:r>
            <a:r>
              <a:rPr lang="en-US" dirty="0" err="1" smtClean="0"/>
              <a:t>Shoshonean</a:t>
            </a:r>
            <a:r>
              <a:rPr lang="en-US" dirty="0" smtClean="0"/>
              <a:t>, related to </a:t>
            </a:r>
            <a:r>
              <a:rPr lang="en-US" dirty="0" err="1" smtClean="0"/>
              <a:t>Mezo</a:t>
            </a:r>
            <a:r>
              <a:rPr lang="en-US" dirty="0" smtClean="0"/>
              <a:t>-American culture &amp; language group called </a:t>
            </a:r>
            <a:r>
              <a:rPr lang="en-US" dirty="0" err="1" smtClean="0"/>
              <a:t>Uto</a:t>
            </a:r>
            <a:r>
              <a:rPr lang="en-US" dirty="0" smtClean="0"/>
              <a:t>-Azteca. </a:t>
            </a:r>
          </a:p>
          <a:p>
            <a:pPr>
              <a:buNone/>
            </a:pPr>
            <a:r>
              <a:rPr lang="en-US" dirty="0" smtClean="0"/>
              <a:t>h.  Beliefs show hunter-gather past and farming. Awe of dead, healers. Emergence from earth, but slightly different story than Sioux. Learned to farm when came up from earth, taught by women, liturgical year tied to seasons, ideas about transformation more tied to changing seasons.  Water is primary, </a:t>
            </a:r>
          </a:p>
          <a:p>
            <a:pPr>
              <a:buNone/>
            </a:pPr>
            <a:r>
              <a:rPr lang="en-US" dirty="0" smtClean="0"/>
              <a:t>Each clan has a distinct religious responsibility for the whole community. rites to produce rain.</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t>Hopi</a:t>
            </a:r>
            <a:endParaRPr lang="en-US" dirty="0"/>
          </a:p>
        </p:txBody>
      </p:sp>
      <p:sp>
        <p:nvSpPr>
          <p:cNvPr id="6" name="Content Placeholder 5"/>
          <p:cNvSpPr>
            <a:spLocks noGrp="1"/>
          </p:cNvSpPr>
          <p:nvPr>
            <p:ph idx="1"/>
          </p:nvPr>
        </p:nvSpPr>
        <p:spPr/>
        <p:txBody>
          <a:bodyPr>
            <a:normAutofit fontScale="85000" lnSpcReduction="20000"/>
          </a:bodyPr>
          <a:lstStyle/>
          <a:p>
            <a:pPr>
              <a:buNone/>
            </a:pPr>
            <a:r>
              <a:rPr lang="en-US" dirty="0" err="1" smtClean="0"/>
              <a:t>i</a:t>
            </a:r>
            <a:r>
              <a:rPr lang="en-US" dirty="0" smtClean="0"/>
              <a:t>. </a:t>
            </a:r>
            <a:r>
              <a:rPr lang="en-US" b="1" dirty="0" err="1" smtClean="0"/>
              <a:t>Kachinas</a:t>
            </a:r>
            <a:r>
              <a:rPr lang="en-US" b="1" dirty="0" smtClean="0"/>
              <a:t>:</a:t>
            </a:r>
          </a:p>
          <a:p>
            <a:pPr>
              <a:buNone/>
            </a:pPr>
            <a:r>
              <a:rPr lang="en-US" dirty="0" smtClean="0"/>
              <a:t>Are spiritual beings, intermediaries between people and the higher more distant divinities. </a:t>
            </a:r>
          </a:p>
          <a:p>
            <a:endParaRPr lang="en-US" dirty="0" smtClean="0"/>
          </a:p>
          <a:p>
            <a:pPr>
              <a:buNone/>
            </a:pPr>
            <a:r>
              <a:rPr lang="en-US" dirty="0" smtClean="0"/>
              <a:t>Are also men who wear masks depicting those beings when conducting special dances in the </a:t>
            </a:r>
            <a:r>
              <a:rPr lang="en-US" b="1" dirty="0" err="1" smtClean="0"/>
              <a:t>Kiva</a:t>
            </a:r>
            <a:r>
              <a:rPr lang="en-US" b="1" dirty="0" smtClean="0"/>
              <a:t> (pit house for this purpose). </a:t>
            </a:r>
          </a:p>
          <a:p>
            <a:pPr>
              <a:buNone/>
            </a:pPr>
            <a:r>
              <a:rPr lang="en-US" dirty="0" smtClean="0"/>
              <a:t>Are also dolls given to children to teach them about the </a:t>
            </a:r>
            <a:r>
              <a:rPr lang="en-US" dirty="0" err="1" smtClean="0"/>
              <a:t>Kachina</a:t>
            </a:r>
            <a:r>
              <a:rPr lang="en-US" dirty="0" smtClean="0"/>
              <a:t> spirits. Recite emergence myth / story during </a:t>
            </a:r>
            <a:r>
              <a:rPr lang="en-US" dirty="0" err="1" smtClean="0"/>
              <a:t>Kachina</a:t>
            </a:r>
            <a:r>
              <a:rPr lang="en-US" dirty="0" smtClean="0"/>
              <a:t> rites. Also begin by locating   selves in relation to 4 directions.</a:t>
            </a:r>
          </a:p>
          <a:p>
            <a:pPr>
              <a:buNone/>
            </a:pPr>
            <a:r>
              <a:rPr lang="en-US" dirty="0" smtClean="0"/>
              <a:t>		year divided into two halves - time of </a:t>
            </a:r>
            <a:r>
              <a:rPr lang="en-US" dirty="0" err="1" smtClean="0"/>
              <a:t>kachina</a:t>
            </a:r>
            <a:r>
              <a:rPr lang="en-US" dirty="0" smtClean="0"/>
              <a:t> rituals and not. </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lstStyle/>
          <a:p>
            <a:r>
              <a:rPr lang="en-US" dirty="0" smtClean="0"/>
              <a:t>Hopi</a:t>
            </a:r>
            <a:endParaRPr lang="en-US" dirty="0"/>
          </a:p>
        </p:txBody>
      </p:sp>
      <p:pic>
        <p:nvPicPr>
          <p:cNvPr id="1028" name="Picture 4"/>
          <p:cNvPicPr>
            <a:picLocks noGrp="1" noChangeAspect="1" noChangeArrowheads="1"/>
          </p:cNvPicPr>
          <p:nvPr>
            <p:ph idx="1"/>
          </p:nvPr>
        </p:nvPicPr>
        <p:blipFill>
          <a:blip r:embed="rId2" cstate="print"/>
          <a:srcRect/>
          <a:stretch>
            <a:fillRect/>
          </a:stretch>
        </p:blipFill>
        <p:spPr bwMode="auto">
          <a:xfrm>
            <a:off x="2133600" y="908351"/>
            <a:ext cx="2875765" cy="4062591"/>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b="1" dirty="0" smtClean="0"/>
              <a:t>V.  CHANGES IN NATIVE AMERICAN RELIGIONS</a:t>
            </a:r>
            <a:endParaRPr lang="en-US" dirty="0"/>
          </a:p>
        </p:txBody>
      </p:sp>
      <p:sp>
        <p:nvSpPr>
          <p:cNvPr id="6" name="Content Placeholder 5"/>
          <p:cNvSpPr>
            <a:spLocks noGrp="1"/>
          </p:cNvSpPr>
          <p:nvPr>
            <p:ph idx="1"/>
          </p:nvPr>
        </p:nvSpPr>
        <p:spPr/>
        <p:txBody>
          <a:bodyPr>
            <a:normAutofit fontScale="92500"/>
          </a:bodyPr>
          <a:lstStyle/>
          <a:p>
            <a:pPr>
              <a:buNone/>
            </a:pPr>
            <a:r>
              <a:rPr lang="en-US" dirty="0" smtClean="0"/>
              <a:t>4 GENERAL WAYS:</a:t>
            </a:r>
          </a:p>
          <a:p>
            <a:pPr>
              <a:buNone/>
            </a:pPr>
            <a:r>
              <a:rPr lang="en-US" dirty="0" smtClean="0"/>
              <a:t>1.  keep practices [this often requires a deliberate decision to avoid or reject influences from broader American culture]</a:t>
            </a:r>
          </a:p>
          <a:p>
            <a:pPr>
              <a:buNone/>
            </a:pPr>
            <a:r>
              <a:rPr lang="en-US" dirty="0" smtClean="0"/>
              <a:t>2. Add elements of Christianity to traditional practices</a:t>
            </a:r>
          </a:p>
          <a:p>
            <a:pPr>
              <a:buNone/>
            </a:pPr>
            <a:r>
              <a:rPr lang="en-US" dirty="0" smtClean="0"/>
              <a:t>3. Complete conversion to some form of Christianity and abandoning all traditional practices</a:t>
            </a:r>
          </a:p>
          <a:p>
            <a:pPr>
              <a:buNone/>
            </a:pPr>
            <a:r>
              <a:rPr lang="en-US" dirty="0" smtClean="0"/>
              <a:t>4. Participation in a new Native American religious movement like the Ghost Dance</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dirty="0" smtClean="0"/>
              <a:t>V. Changes in Native American Religions</a:t>
            </a:r>
            <a:endParaRPr lang="en-US" dirty="0"/>
          </a:p>
        </p:txBody>
      </p:sp>
      <p:sp>
        <p:nvSpPr>
          <p:cNvPr id="6" name="Content Placeholder 5"/>
          <p:cNvSpPr>
            <a:spLocks noGrp="1"/>
          </p:cNvSpPr>
          <p:nvPr>
            <p:ph idx="1"/>
          </p:nvPr>
        </p:nvSpPr>
        <p:spPr/>
        <p:txBody>
          <a:bodyPr>
            <a:normAutofit fontScale="85000" lnSpcReduction="20000"/>
          </a:bodyPr>
          <a:lstStyle/>
          <a:p>
            <a:pPr>
              <a:buNone/>
            </a:pPr>
            <a:r>
              <a:rPr lang="en-US" dirty="0" smtClean="0"/>
              <a:t>WHY:</a:t>
            </a:r>
          </a:p>
          <a:p>
            <a:pPr>
              <a:buNone/>
            </a:pPr>
            <a:r>
              <a:rPr lang="en-US" dirty="0" smtClean="0"/>
              <a:t>	1. Colonial era: in areas of Spanish Roman Catholic missions (California and former Mexico areas of the southwest U.S.) .</a:t>
            </a:r>
          </a:p>
          <a:p>
            <a:pPr>
              <a:buNone/>
            </a:pPr>
            <a:r>
              <a:rPr lang="en-US" dirty="0" smtClean="0"/>
              <a:t>		Missions defended by conquering armies who took Indian land. Indians liked holidays such as All Souls Day or some saints days because it fit with their cosmology.  Had no place for Jesus or heaven or hell ideas. Used Christmas as a prayer time and saints days for festivities.  After the Mexican revolution in 1821 the Spanish were gone and the missions nearly abandoned, so Roman Catholic influence waned. More likely that elements of Christianity would be blended with Native American traditions or abandoned.</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dirty="0" smtClean="0"/>
              <a:t>V. Changes in Native American Religions</a:t>
            </a:r>
            <a:endParaRPr lang="en-US" dirty="0"/>
          </a:p>
        </p:txBody>
      </p:sp>
      <p:sp>
        <p:nvSpPr>
          <p:cNvPr id="6" name="Content Placeholder 5"/>
          <p:cNvSpPr>
            <a:spLocks noGrp="1"/>
          </p:cNvSpPr>
          <p:nvPr>
            <p:ph idx="1"/>
          </p:nvPr>
        </p:nvSpPr>
        <p:spPr/>
        <p:txBody>
          <a:bodyPr>
            <a:normAutofit fontScale="92500" lnSpcReduction="20000"/>
          </a:bodyPr>
          <a:lstStyle/>
          <a:p>
            <a:pPr>
              <a:buNone/>
            </a:pPr>
            <a:r>
              <a:rPr lang="en-US" dirty="0" smtClean="0"/>
              <a:t>2. Early 19</a:t>
            </a:r>
            <a:r>
              <a:rPr lang="en-US" baseline="30000" dirty="0" smtClean="0"/>
              <a:t>th</a:t>
            </a:r>
            <a:r>
              <a:rPr lang="en-US" dirty="0" smtClean="0"/>
              <a:t> century Protestant Christian groups sent missionaries to Cherokees living in southeast U.S. 1801 Moravians, 1805 Presbyterians, Baptists, Methodists, Congregationalists.  1829 translated the gospel of Matthew into Cherokee and wrote a Cherokee hymnal. </a:t>
            </a:r>
          </a:p>
          <a:p>
            <a:pPr>
              <a:buNone/>
            </a:pPr>
            <a:r>
              <a:rPr lang="en-US" dirty="0" smtClean="0"/>
              <a:t> </a:t>
            </a:r>
          </a:p>
          <a:p>
            <a:pPr>
              <a:buNone/>
            </a:pPr>
            <a:r>
              <a:rPr lang="en-US" dirty="0" smtClean="0"/>
              <a:t> Yet in 1838 the U.S. pushed the Cherokee out of the south to west of the Mississippi River – forced them to walk it. The Trail of Tears.  The Cherokee resisted adopting Christian practices – had own marriage customs, thought sermons were boring, saw baptism similar to a Cherokee rite of their own.</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dirty="0" smtClean="0"/>
              <a:t>V. Changes in Native American Religions</a:t>
            </a:r>
            <a:endParaRPr lang="en-US" dirty="0"/>
          </a:p>
        </p:txBody>
      </p:sp>
      <p:sp>
        <p:nvSpPr>
          <p:cNvPr id="6" name="Content Placeholder 5"/>
          <p:cNvSpPr>
            <a:spLocks noGrp="1"/>
          </p:cNvSpPr>
          <p:nvPr>
            <p:ph idx="1"/>
          </p:nvPr>
        </p:nvSpPr>
        <p:spPr/>
        <p:txBody>
          <a:bodyPr>
            <a:normAutofit fontScale="92500" lnSpcReduction="10000"/>
          </a:bodyPr>
          <a:lstStyle/>
          <a:p>
            <a:pPr>
              <a:buNone/>
            </a:pPr>
            <a:r>
              <a:rPr lang="en-US" dirty="0" smtClean="0"/>
              <a:t>3. During the 19</a:t>
            </a:r>
            <a:r>
              <a:rPr lang="en-US" baseline="30000" dirty="0" smtClean="0"/>
              <a:t>th</a:t>
            </a:r>
            <a:r>
              <a:rPr lang="en-US" dirty="0" smtClean="0"/>
              <a:t> century the U.S. expanded westward into Sioux territory. Increasingly so after the Civil War. William F. Cody (Buffalo Bill) , a scout for the U.S. Army, later became famous for killing buffalo. The U.S. saw it as a means of destroying Indian culture (the Sioux were not the only people dependent upon buffalo). </a:t>
            </a:r>
          </a:p>
          <a:p>
            <a:pPr>
              <a:buNone/>
            </a:pPr>
            <a:endParaRPr lang="en-US" dirty="0" smtClean="0"/>
          </a:p>
          <a:p>
            <a:pPr>
              <a:buNone/>
            </a:pPr>
            <a:r>
              <a:rPr lang="en-US" dirty="0" smtClean="0"/>
              <a:t>	Today’s Oglala survive as a distinct people because of their religion. Buffalo are relatively rare and they have no economic link to buffalo any longer.</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dirty="0" smtClean="0"/>
              <a:t>V. Changes in Native American Religions</a:t>
            </a:r>
            <a:endParaRPr lang="en-US" dirty="0"/>
          </a:p>
        </p:txBody>
      </p:sp>
      <p:sp>
        <p:nvSpPr>
          <p:cNvPr id="6" name="Content Placeholder 5"/>
          <p:cNvSpPr>
            <a:spLocks noGrp="1"/>
          </p:cNvSpPr>
          <p:nvPr>
            <p:ph idx="1"/>
          </p:nvPr>
        </p:nvSpPr>
        <p:spPr/>
        <p:txBody>
          <a:bodyPr>
            <a:normAutofit fontScale="85000" lnSpcReduction="20000"/>
          </a:bodyPr>
          <a:lstStyle/>
          <a:p>
            <a:pPr>
              <a:buNone/>
            </a:pPr>
            <a:r>
              <a:rPr lang="en-US" dirty="0" smtClean="0"/>
              <a:t>4. From the late 19</a:t>
            </a:r>
            <a:r>
              <a:rPr lang="en-US" baseline="30000" dirty="0" smtClean="0"/>
              <a:t>th</a:t>
            </a:r>
            <a:r>
              <a:rPr lang="en-US" dirty="0" smtClean="0"/>
              <a:t> century through the first half of the twentieth century, schools run by the U.S. Bureau of Indian Affairs (a federal </a:t>
            </a:r>
            <a:r>
              <a:rPr lang="en-US" dirty="0" err="1" smtClean="0"/>
              <a:t>gov</a:t>
            </a:r>
            <a:r>
              <a:rPr lang="en-US" dirty="0" smtClean="0"/>
              <a:t>. agency) on Indian reservations punished students for speaking the traditional native American languages they heard at home and insisted students speak English. </a:t>
            </a:r>
          </a:p>
          <a:p>
            <a:pPr>
              <a:buNone/>
            </a:pPr>
            <a:endParaRPr lang="en-US" dirty="0" smtClean="0"/>
          </a:p>
          <a:p>
            <a:pPr>
              <a:buNone/>
            </a:pPr>
            <a:r>
              <a:rPr lang="en-US" dirty="0" smtClean="0"/>
              <a:t>Also punished students for celebrating traditional holidays, taught the holidays of the U.S. calendar to replace them. Also instructed students in Christianity. Effort to wipe out traditional cultures and spread general U.S. culture to reservations. Made it more difficult for Native Americans to resist U.S. power. </a:t>
            </a: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dirty="0" smtClean="0"/>
              <a:t>V. Changes in Native American Religions</a:t>
            </a:r>
            <a:endParaRPr lang="en-US" dirty="0"/>
          </a:p>
        </p:txBody>
      </p:sp>
      <p:sp>
        <p:nvSpPr>
          <p:cNvPr id="6" name="Content Placeholder 5"/>
          <p:cNvSpPr>
            <a:spLocks noGrp="1"/>
          </p:cNvSpPr>
          <p:nvPr>
            <p:ph idx="1"/>
          </p:nvPr>
        </p:nvSpPr>
        <p:spPr/>
        <p:txBody>
          <a:bodyPr>
            <a:normAutofit fontScale="85000" lnSpcReduction="10000"/>
          </a:bodyPr>
          <a:lstStyle/>
          <a:p>
            <a:pPr>
              <a:buNone/>
            </a:pPr>
            <a:r>
              <a:rPr lang="en-US" dirty="0" smtClean="0"/>
              <a:t>5. </a:t>
            </a:r>
            <a:r>
              <a:rPr lang="en-US"/>
              <a:t>N</a:t>
            </a:r>
            <a:r>
              <a:rPr lang="en-US" smtClean="0"/>
              <a:t>ew </a:t>
            </a:r>
            <a:r>
              <a:rPr lang="en-US" dirty="0" smtClean="0"/>
              <a:t>religions emerged to find religious means to overcome power of U.S. and repair Native American societies weakened by loss of economic and political independence.</a:t>
            </a:r>
          </a:p>
          <a:p>
            <a:pPr>
              <a:buNone/>
            </a:pPr>
            <a:r>
              <a:rPr lang="en-US" dirty="0" smtClean="0"/>
              <a:t>	EXAMPLES:</a:t>
            </a:r>
          </a:p>
          <a:p>
            <a:pPr>
              <a:buNone/>
            </a:pPr>
            <a:r>
              <a:rPr lang="en-US" dirty="0" smtClean="0"/>
              <a:t>	1.  Old Way of Handsome Lake: </a:t>
            </a:r>
            <a:r>
              <a:rPr lang="en-US" dirty="0" err="1" smtClean="0"/>
              <a:t>Gaiwiio</a:t>
            </a:r>
            <a:r>
              <a:rPr lang="en-US" dirty="0" smtClean="0"/>
              <a:t>. </a:t>
            </a:r>
          </a:p>
          <a:p>
            <a:pPr>
              <a:buNone/>
            </a:pPr>
            <a:r>
              <a:rPr lang="en-US" dirty="0" smtClean="0"/>
              <a:t>	Seneca Indian Revival (Iroquois Indians (association of 5 nations) in area of northeast U.S., dealt with white aggression earlier than Native Americans on the </a:t>
            </a:r>
            <a:r>
              <a:rPr lang="en-US" dirty="0" err="1" smtClean="0"/>
              <a:t>midwest</a:t>
            </a:r>
            <a:r>
              <a:rPr lang="en-US" dirty="0" smtClean="0"/>
              <a:t> and western plains areas. Effort to restore traditional ideas and morality – oath to reject alcohol , restore family traditions. Repair Seneca society</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dirty="0" smtClean="0"/>
              <a:t>V. Changes in Native American Religions</a:t>
            </a:r>
            <a:endParaRPr lang="en-US" dirty="0"/>
          </a:p>
        </p:txBody>
      </p:sp>
      <p:sp>
        <p:nvSpPr>
          <p:cNvPr id="6" name="Content Placeholder 5"/>
          <p:cNvSpPr>
            <a:spLocks noGrp="1"/>
          </p:cNvSpPr>
          <p:nvPr>
            <p:ph idx="1"/>
          </p:nvPr>
        </p:nvSpPr>
        <p:spPr/>
        <p:txBody>
          <a:bodyPr>
            <a:normAutofit fontScale="85000" lnSpcReduction="10000"/>
          </a:bodyPr>
          <a:lstStyle/>
          <a:p>
            <a:pPr>
              <a:buNone/>
            </a:pPr>
            <a:r>
              <a:rPr lang="en-US" dirty="0" smtClean="0"/>
              <a:t>2. Ghost Dance:</a:t>
            </a:r>
          </a:p>
          <a:p>
            <a:pPr>
              <a:buNone/>
            </a:pPr>
            <a:r>
              <a:rPr lang="en-US" dirty="0" smtClean="0"/>
              <a:t>	Plains area, late 19</a:t>
            </a:r>
            <a:r>
              <a:rPr lang="en-US" baseline="30000" dirty="0" smtClean="0"/>
              <a:t>th</a:t>
            </a:r>
            <a:r>
              <a:rPr lang="en-US" dirty="0" smtClean="0"/>
              <a:t> century. Response to Indians thinking old religions failed as whites pushed them off their land.</a:t>
            </a:r>
          </a:p>
          <a:p>
            <a:pPr>
              <a:buNone/>
            </a:pPr>
            <a:r>
              <a:rPr lang="en-US" dirty="0" smtClean="0"/>
              <a:t>	Jack Wilson, (Wovoka), Paiute Indian from Nevada, claimed to have died twice and seen God. Message:</a:t>
            </a:r>
          </a:p>
          <a:p>
            <a:pPr>
              <a:buNone/>
            </a:pPr>
            <a:r>
              <a:rPr lang="en-US" dirty="0" smtClean="0"/>
              <a:t>	a. The earth will be destroyed by a flood</a:t>
            </a:r>
          </a:p>
          <a:p>
            <a:pPr>
              <a:buNone/>
            </a:pPr>
            <a:r>
              <a:rPr lang="en-US" dirty="0" smtClean="0"/>
              <a:t>b. if Indians do the ancient round dance (ghost or spirit dance) water will wash under them while washing away the whites.  Indians will survive, the earth will spring to life with abundance in new creation. Nevada Indians will be reunited with their ancestors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dirty="0" smtClean="0"/>
              <a:t>V. Changes in Native American Religions</a:t>
            </a:r>
            <a:endParaRPr lang="en-US" dirty="0"/>
          </a:p>
        </p:txBody>
      </p:sp>
      <p:sp>
        <p:nvSpPr>
          <p:cNvPr id="6" name="Content Placeholder 5"/>
          <p:cNvSpPr>
            <a:spLocks noGrp="1"/>
          </p:cNvSpPr>
          <p:nvPr>
            <p:ph idx="1"/>
          </p:nvPr>
        </p:nvSpPr>
        <p:spPr/>
        <p:txBody>
          <a:bodyPr>
            <a:normAutofit/>
          </a:bodyPr>
          <a:lstStyle/>
          <a:p>
            <a:pPr>
              <a:buNone/>
            </a:pPr>
            <a:r>
              <a:rPr lang="en-US" dirty="0" smtClean="0"/>
              <a:t>c. Ghost Dance spread rapidly across U.S.   Oglala Sioux learned the Ghost Dance, wore ghost shirts and believed the shirts would protect them from bullets – died in Wounded Knee massacre in 1890. </a:t>
            </a:r>
          </a:p>
          <a:p>
            <a:pPr>
              <a:buNone/>
            </a:pP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dirty="0" smtClean="0"/>
              <a:t>V. Changes in Native American Religions</a:t>
            </a:r>
            <a:endParaRPr lang="en-US" dirty="0"/>
          </a:p>
        </p:txBody>
      </p:sp>
      <p:sp>
        <p:nvSpPr>
          <p:cNvPr id="6" name="Content Placeholder 5"/>
          <p:cNvSpPr>
            <a:spLocks noGrp="1"/>
          </p:cNvSpPr>
          <p:nvPr>
            <p:ph idx="1"/>
          </p:nvPr>
        </p:nvSpPr>
        <p:spPr/>
        <p:txBody>
          <a:bodyPr>
            <a:normAutofit fontScale="77500" lnSpcReduction="20000"/>
          </a:bodyPr>
          <a:lstStyle/>
          <a:p>
            <a:pPr>
              <a:buNone/>
            </a:pPr>
            <a:r>
              <a:rPr lang="en-US" dirty="0" smtClean="0"/>
              <a:t>6. Pan Indian movement: began in the second half of the 19thc century but had a stronger revival in late 20</a:t>
            </a:r>
            <a:r>
              <a:rPr lang="en-US" baseline="30000" dirty="0" smtClean="0"/>
              <a:t>th</a:t>
            </a:r>
            <a:r>
              <a:rPr lang="en-US" dirty="0" smtClean="0"/>
              <a:t> century, especially after publication of 2 books : Black Elk Speaks (1932 ) and Bury My Heart at Wounded Knee (1970)</a:t>
            </a:r>
          </a:p>
          <a:p>
            <a:pPr>
              <a:buNone/>
            </a:pPr>
            <a:endParaRPr lang="en-US" dirty="0" smtClean="0"/>
          </a:p>
          <a:p>
            <a:pPr>
              <a:buNone/>
            </a:pPr>
            <a:r>
              <a:rPr lang="en-US" dirty="0" smtClean="0"/>
              <a:t>	</a:t>
            </a:r>
            <a:r>
              <a:rPr lang="en-US" b="1" i="1" dirty="0" smtClean="0"/>
              <a:t>Black Elk Speaks</a:t>
            </a:r>
            <a:r>
              <a:rPr lang="en-US" i="1" dirty="0" smtClean="0"/>
              <a:t>: written by John G. </a:t>
            </a:r>
            <a:r>
              <a:rPr lang="en-US" i="1" dirty="0" err="1" smtClean="0"/>
              <a:t>Neuhardt</a:t>
            </a:r>
            <a:r>
              <a:rPr lang="en-US" i="1" dirty="0" smtClean="0"/>
              <a:t>, a U.S. poet and writer who tells the story and describes the spirituality of Black Elk, an Oglala Sioux medicine man.  Translated from Lakota by Black Elk’s son, who was present during the interviews between </a:t>
            </a:r>
            <a:r>
              <a:rPr lang="en-US" i="1" dirty="0" err="1" smtClean="0"/>
              <a:t>Neuhardt</a:t>
            </a:r>
            <a:r>
              <a:rPr lang="en-US" i="1" dirty="0" smtClean="0"/>
              <a:t> and Black Elk.  Reprinted in U.S. in 1961 and 4 later editions were widely read as part of a deepening appreciation for Native American spirituality. In 2008, SUNY Press published another edition.</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fontScale="90000"/>
          </a:bodyPr>
          <a:lstStyle/>
          <a:p>
            <a:r>
              <a:rPr lang="en-US" dirty="0" smtClean="0"/>
              <a:t>V. Changes in Native American Religions</a:t>
            </a:r>
            <a:endParaRPr lang="en-US" dirty="0"/>
          </a:p>
        </p:txBody>
      </p:sp>
      <p:sp>
        <p:nvSpPr>
          <p:cNvPr id="6" name="Content Placeholder 5"/>
          <p:cNvSpPr>
            <a:spLocks noGrp="1"/>
          </p:cNvSpPr>
          <p:nvPr>
            <p:ph idx="1"/>
          </p:nvPr>
        </p:nvSpPr>
        <p:spPr/>
        <p:txBody>
          <a:bodyPr>
            <a:normAutofit/>
          </a:bodyPr>
          <a:lstStyle/>
          <a:p>
            <a:pPr>
              <a:buNone/>
            </a:pPr>
            <a:r>
              <a:rPr lang="en-US" b="1" i="1" dirty="0" smtClean="0"/>
              <a:t>Bury My Heart at Wounded Knee</a:t>
            </a:r>
            <a:r>
              <a:rPr lang="en-US" i="1" dirty="0" smtClean="0"/>
              <a:t>, by Dan Brown, is a history of Native Americans in the western U.S. in the late 19</a:t>
            </a:r>
            <a:r>
              <a:rPr lang="en-US" i="1" baseline="30000" dirty="0" smtClean="0"/>
              <a:t>th</a:t>
            </a:r>
            <a:r>
              <a:rPr lang="en-US" i="1" dirty="0" smtClean="0"/>
              <a:t> century.  It has been translated into 17 languages and has never gone out of print.  </a:t>
            </a:r>
          </a:p>
          <a:p>
            <a:pPr>
              <a:buNone/>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a:bodyPr>
          <a:lstStyle/>
          <a:p>
            <a:r>
              <a:rPr lang="en-US" dirty="0" smtClean="0"/>
              <a:t>VI. Summary </a:t>
            </a:r>
            <a:endParaRPr lang="en-US" dirty="0"/>
          </a:p>
        </p:txBody>
      </p:sp>
      <p:sp>
        <p:nvSpPr>
          <p:cNvPr id="6" name="Content Placeholder 5"/>
          <p:cNvSpPr>
            <a:spLocks noGrp="1"/>
          </p:cNvSpPr>
          <p:nvPr>
            <p:ph idx="1"/>
          </p:nvPr>
        </p:nvSpPr>
        <p:spPr/>
        <p:txBody>
          <a:bodyPr>
            <a:normAutofit fontScale="85000" lnSpcReduction="20000"/>
          </a:bodyPr>
          <a:lstStyle/>
          <a:p>
            <a:pPr>
              <a:buNone/>
            </a:pPr>
            <a:r>
              <a:rPr lang="en-US" dirty="0" smtClean="0"/>
              <a:t>Summary:</a:t>
            </a:r>
          </a:p>
          <a:p>
            <a:pPr>
              <a:buNone/>
            </a:pPr>
            <a:r>
              <a:rPr lang="en-US" dirty="0" smtClean="0"/>
              <a:t>	Commonalities of Native American Religions:</a:t>
            </a:r>
          </a:p>
          <a:p>
            <a:pPr>
              <a:buNone/>
            </a:pPr>
            <a:r>
              <a:rPr lang="en-US" dirty="0" smtClean="0"/>
              <a:t>   1. Sense of continuity  with sacred world</a:t>
            </a:r>
          </a:p>
          <a:p>
            <a:pPr>
              <a:buNone/>
            </a:pPr>
            <a:r>
              <a:rPr lang="en-US" dirty="0" smtClean="0"/>
              <a:t>   2. Kinship beliefs emphasized kinship with nature</a:t>
            </a:r>
          </a:p>
          <a:p>
            <a:pPr>
              <a:buNone/>
            </a:pPr>
            <a:r>
              <a:rPr lang="en-US" dirty="0" smtClean="0"/>
              <a:t>	3. No break between creation and history of the people</a:t>
            </a:r>
          </a:p>
          <a:p>
            <a:pPr>
              <a:buNone/>
            </a:pPr>
            <a:r>
              <a:rPr lang="en-US" dirty="0" smtClean="0"/>
              <a:t>		material world (natural) holy in itself</a:t>
            </a:r>
          </a:p>
          <a:p>
            <a:pPr>
              <a:buNone/>
            </a:pPr>
            <a:r>
              <a:rPr lang="en-US" dirty="0" smtClean="0"/>
              <a:t>		inner world holy in itself</a:t>
            </a:r>
          </a:p>
          <a:p>
            <a:pPr>
              <a:buNone/>
            </a:pPr>
            <a:r>
              <a:rPr lang="en-US" dirty="0" smtClean="0"/>
              <a:t>		boundaries between sacred and non-sacred realms                           		not firm</a:t>
            </a:r>
          </a:p>
          <a:p>
            <a:pPr>
              <a:buNone/>
            </a:pPr>
            <a:r>
              <a:rPr lang="en-US" dirty="0" smtClean="0"/>
              <a:t>	 4. Transformation occurs via the holy	</a:t>
            </a:r>
          </a:p>
          <a:p>
            <a:pPr>
              <a:buNone/>
            </a:pPr>
            <a:r>
              <a:rPr lang="en-US" dirty="0" smtClean="0"/>
              <a:t>	  5. Living in harmony with nature is the great religious 		task</a:t>
            </a:r>
          </a:p>
          <a:p>
            <a:pPr>
              <a:buNone/>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066800"/>
          </a:xfrm>
        </p:spPr>
        <p:txBody>
          <a:bodyPr>
            <a:normAutofit/>
          </a:bodyPr>
          <a:lstStyle/>
          <a:p>
            <a:r>
              <a:rPr lang="en-US" dirty="0" smtClean="0"/>
              <a:t>VI. Summary</a:t>
            </a:r>
            <a:endParaRPr lang="en-US" dirty="0"/>
          </a:p>
        </p:txBody>
      </p:sp>
      <p:sp>
        <p:nvSpPr>
          <p:cNvPr id="6" name="Content Placeholder 5"/>
          <p:cNvSpPr>
            <a:spLocks noGrp="1"/>
          </p:cNvSpPr>
          <p:nvPr>
            <p:ph idx="1"/>
          </p:nvPr>
        </p:nvSpPr>
        <p:spPr/>
        <p:txBody>
          <a:bodyPr>
            <a:normAutofit/>
          </a:bodyPr>
          <a:lstStyle/>
          <a:p>
            <a:pPr>
              <a:buNone/>
            </a:pPr>
            <a:r>
              <a:rPr lang="en-US" dirty="0" smtClean="0"/>
              <a:t>American Indian religions multiplied with coming of Christianity via blending and the creation of new religious movements.</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117</TotalTime>
  <Words>1489</Words>
  <Application>Microsoft Office PowerPoint</Application>
  <PresentationFormat>On-screen Show (4:3)</PresentationFormat>
  <Paragraphs>154</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Georgia</vt:lpstr>
      <vt:lpstr>Times New Roman</vt:lpstr>
      <vt:lpstr>Trebuchet MS</vt:lpstr>
      <vt:lpstr>Wingdings 2</vt:lpstr>
      <vt:lpstr>Urban</vt:lpstr>
      <vt:lpstr>NATIVE AMERICAN TRADITIONS</vt:lpstr>
      <vt:lpstr>I. Diversity and Unity </vt:lpstr>
      <vt:lpstr>II. Common characteristics</vt:lpstr>
      <vt:lpstr>II. Common characteristics</vt:lpstr>
      <vt:lpstr>II. Common characteristics</vt:lpstr>
      <vt:lpstr>II. Common characteristics</vt:lpstr>
      <vt:lpstr>III. Oglala Sioux</vt:lpstr>
      <vt:lpstr>III. Oglala Sioux</vt:lpstr>
      <vt:lpstr>III. Oglala Sioux</vt:lpstr>
      <vt:lpstr>III. Oglala Sioux</vt:lpstr>
      <vt:lpstr>III. Oglala Sioux</vt:lpstr>
      <vt:lpstr>III. Oglala Sioux</vt:lpstr>
      <vt:lpstr>III. Oglala Sioux</vt:lpstr>
      <vt:lpstr>IV. HOPI</vt:lpstr>
      <vt:lpstr>Hopi</vt:lpstr>
      <vt:lpstr>Hopi</vt:lpstr>
      <vt:lpstr>Hopi</vt:lpstr>
      <vt:lpstr>Hopi</vt:lpstr>
      <vt:lpstr>V.  CHANGES IN NATIVE AMERICAN RELIGIONS</vt:lpstr>
      <vt:lpstr>V. Changes in Native American Religions</vt:lpstr>
      <vt:lpstr>V. Changes in Native American Religions</vt:lpstr>
      <vt:lpstr>V. Changes in Native American Religions</vt:lpstr>
      <vt:lpstr>V. Changes in Native American Religions</vt:lpstr>
      <vt:lpstr>V. Changes in Native American Religions</vt:lpstr>
      <vt:lpstr>V. Changes in Native American Religions</vt:lpstr>
      <vt:lpstr>V. Changes in Native American Religions</vt:lpstr>
      <vt:lpstr>V. Changes in Native American Religions</vt:lpstr>
      <vt:lpstr>V. Changes in Native American Religions</vt:lpstr>
      <vt:lpstr>VI. Summary </vt:lpstr>
      <vt:lpstr>VI. Summary</vt:lpstr>
    </vt:vector>
  </TitlesOfParts>
  <Company>Rowan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stutzbach</dc:creator>
  <cp:lastModifiedBy>Windows User</cp:lastModifiedBy>
  <cp:revision>57</cp:revision>
  <dcterms:created xsi:type="dcterms:W3CDTF">2011-07-18T21:03:08Z</dcterms:created>
  <dcterms:modified xsi:type="dcterms:W3CDTF">2019-09-03T03:41:53Z</dcterms:modified>
</cp:coreProperties>
</file>